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4230" r:id="rId2"/>
    <p:sldMasterId id="2147484174" r:id="rId3"/>
    <p:sldMasterId id="2147484244" r:id="rId4"/>
    <p:sldMasterId id="2147484247" r:id="rId5"/>
  </p:sldMasterIdLst>
  <p:notesMasterIdLst>
    <p:notesMasterId r:id="rId24"/>
  </p:notesMasterIdLst>
  <p:handoutMasterIdLst>
    <p:handoutMasterId r:id="rId25"/>
  </p:handoutMasterIdLst>
  <p:sldIdLst>
    <p:sldId id="3031" r:id="rId6"/>
    <p:sldId id="710" r:id="rId7"/>
    <p:sldId id="789" r:id="rId8"/>
    <p:sldId id="3033" r:id="rId9"/>
    <p:sldId id="2938" r:id="rId10"/>
    <p:sldId id="2998" r:id="rId11"/>
    <p:sldId id="3004" r:id="rId12"/>
    <p:sldId id="3027" r:id="rId13"/>
    <p:sldId id="2991" r:id="rId14"/>
    <p:sldId id="2992" r:id="rId15"/>
    <p:sldId id="3001" r:id="rId16"/>
    <p:sldId id="2993" r:id="rId17"/>
    <p:sldId id="2937" r:id="rId18"/>
    <p:sldId id="2981" r:id="rId19"/>
    <p:sldId id="2990" r:id="rId20"/>
    <p:sldId id="260" r:id="rId21"/>
    <p:sldId id="3026" r:id="rId22"/>
    <p:sldId id="3030" r:id="rId2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Kazmierski" initials="MK" lastIdx="1" clrIdx="0">
    <p:extLst>
      <p:ext uri="{19B8F6BF-5375-455C-9EA6-DF929625EA0E}">
        <p15:presenceInfo xmlns:p15="http://schemas.microsoft.com/office/powerpoint/2012/main" userId="S-1-5-21-1017996976-2848759115-2153874277-11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006600"/>
    <a:srgbClr val="339966"/>
    <a:srgbClr val="FFFFCC"/>
    <a:srgbClr val="E6E6E6"/>
    <a:srgbClr val="0066CC"/>
    <a:srgbClr val="009999"/>
    <a:srgbClr val="CCCCFF"/>
    <a:srgbClr val="0000FF"/>
    <a:srgbClr val="DDD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2" autoAdjust="0"/>
    <p:restoredTop sz="87477" autoAdjust="0"/>
  </p:normalViewPr>
  <p:slideViewPr>
    <p:cSldViewPr snapToGrid="0">
      <p:cViewPr varScale="1">
        <p:scale>
          <a:sx n="100" d="100"/>
          <a:sy n="100" d="100"/>
        </p:scale>
        <p:origin x="1764" y="72"/>
      </p:cViewPr>
      <p:guideLst>
        <p:guide orient="horz" pos="2160"/>
        <p:guide pos="2880"/>
      </p:guideLst>
    </p:cSldViewPr>
  </p:slideViewPr>
  <p:outlineViewPr>
    <p:cViewPr>
      <p:scale>
        <a:sx n="33" d="100"/>
        <a:sy n="33" d="100"/>
      </p:scale>
      <p:origin x="0" y="-15876"/>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54" d="100"/>
          <a:sy n="54" d="100"/>
        </p:scale>
        <p:origin x="2856" y="90"/>
      </p:cViewPr>
      <p:guideLst>
        <p:guide orient="horz" pos="2928"/>
        <p:guide pos="2208"/>
      </p:guideLst>
    </p:cSldViewPr>
  </p:notes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206" b="1" i="0" u="none" strike="noStrike" baseline="0">
                <a:solidFill>
                  <a:schemeClr val="tx1"/>
                </a:solidFill>
                <a:latin typeface="Arial"/>
                <a:ea typeface="Arial"/>
                <a:cs typeface="Arial"/>
              </a:defRPr>
            </a:pPr>
            <a:r>
              <a:rPr lang="en-US" sz="3200" dirty="0"/>
              <a:t>2017</a:t>
            </a:r>
          </a:p>
        </c:rich>
      </c:tx>
      <c:layout>
        <c:manualLayout>
          <c:xMode val="edge"/>
          <c:yMode val="edge"/>
          <c:x val="0.11556240369799688"/>
          <c:y val="0.15157116451016664"/>
        </c:manualLayout>
      </c:layout>
      <c:overlay val="0"/>
      <c:spPr>
        <a:noFill/>
        <a:ln w="16964">
          <a:noFill/>
        </a:ln>
      </c:spPr>
    </c:title>
    <c:autoTitleDeleted val="0"/>
    <c:plotArea>
      <c:layout>
        <c:manualLayout>
          <c:layoutTarget val="inner"/>
          <c:xMode val="edge"/>
          <c:yMode val="edge"/>
          <c:x val="0.16024653312788936"/>
          <c:y val="0.29759704251386321"/>
          <c:w val="0.53929121725731965"/>
          <c:h val="0.64695009242144375"/>
        </c:manualLayout>
      </c:layout>
      <c:pieChart>
        <c:varyColors val="1"/>
        <c:dLbls>
          <c:showLegendKey val="0"/>
          <c:showVal val="0"/>
          <c:showCatName val="1"/>
          <c:showSerName val="0"/>
          <c:showPercent val="0"/>
          <c:showBubbleSize val="0"/>
          <c:showLeaderLines val="0"/>
        </c:dLbls>
        <c:firstSliceAng val="35"/>
      </c:pieChart>
      <c:spPr>
        <a:noFill/>
        <a:ln w="16964">
          <a:noFill/>
        </a:ln>
      </c:spPr>
    </c:plotArea>
    <c:plotVisOnly val="1"/>
    <c:dispBlanksAs val="zero"/>
    <c:showDLblsOverMax val="0"/>
  </c:chart>
  <c:spPr>
    <a:noFill/>
    <a:ln>
      <a:noFill/>
    </a:ln>
  </c:spPr>
  <c:txPr>
    <a:bodyPr/>
    <a:lstStyle/>
    <a:p>
      <a:pPr>
        <a:defRPr sz="1686" b="1" i="0" u="none" strike="noStrike" baseline="0">
          <a:solidFill>
            <a:schemeClr val="tx1"/>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b="1" i="0" u="none" strike="noStrike" baseline="0">
                <a:solidFill>
                  <a:srgbClr val="000000"/>
                </a:solidFill>
                <a:latin typeface="Arial"/>
                <a:ea typeface="Arial"/>
                <a:cs typeface="Arial"/>
              </a:defRPr>
            </a:pPr>
            <a:r>
              <a:rPr lang="en-US" sz="3200" dirty="0"/>
              <a:t>2015</a:t>
            </a:r>
          </a:p>
        </c:rich>
      </c:tx>
      <c:layout>
        <c:manualLayout>
          <c:xMode val="edge"/>
          <c:yMode val="edge"/>
          <c:x val="6.5079365079365056E-2"/>
          <c:y val="0"/>
        </c:manualLayout>
      </c:layout>
      <c:overlay val="0"/>
      <c:spPr>
        <a:noFill/>
        <a:ln w="14817">
          <a:noFill/>
        </a:ln>
      </c:spPr>
    </c:title>
    <c:autoTitleDeleted val="0"/>
    <c:plotArea>
      <c:layout>
        <c:manualLayout>
          <c:layoutTarget val="inner"/>
          <c:xMode val="edge"/>
          <c:yMode val="edge"/>
          <c:x val="0.18095238095238175"/>
          <c:y val="0.16028708133971292"/>
          <c:w val="0.53174603174603152"/>
          <c:h val="0.80143540669856683"/>
        </c:manualLayout>
      </c:layout>
      <c:pieChart>
        <c:varyColors val="1"/>
        <c:dLbls>
          <c:showLegendKey val="0"/>
          <c:showVal val="0"/>
          <c:showCatName val="1"/>
          <c:showSerName val="0"/>
          <c:showPercent val="0"/>
          <c:showBubbleSize val="0"/>
          <c:showLeaderLines val="0"/>
        </c:dLbls>
        <c:firstSliceAng val="198"/>
      </c:pieChart>
      <c:spPr>
        <a:noFill/>
        <a:ln w="14817">
          <a:noFill/>
        </a:ln>
      </c:spPr>
    </c:plotArea>
    <c:plotVisOnly val="1"/>
    <c:dispBlanksAs val="zero"/>
    <c:showDLblsOverMax val="0"/>
  </c:chart>
  <c:spPr>
    <a:noFill/>
    <a:ln>
      <a:noFill/>
    </a:ln>
  </c:spPr>
  <c:txPr>
    <a:bodyPr/>
    <a:lstStyle/>
    <a:p>
      <a:pPr>
        <a:defRPr sz="1050" b="1" i="0" u="none" strike="noStrike" baseline="0">
          <a:solidFill>
            <a:srgbClr val="000000"/>
          </a:solidFill>
          <a:latin typeface="MS PGothic"/>
          <a:ea typeface="MS PGothic"/>
          <a:cs typeface="MS PGothic"/>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b="1" i="0" u="none" strike="noStrike" baseline="0">
                <a:solidFill>
                  <a:srgbClr val="000000"/>
                </a:solidFill>
                <a:latin typeface="Arial"/>
                <a:ea typeface="Arial"/>
                <a:cs typeface="Arial"/>
              </a:defRPr>
            </a:pPr>
            <a:r>
              <a:rPr lang="en-US" sz="3200" dirty="0"/>
              <a:t>2017</a:t>
            </a:r>
          </a:p>
        </c:rich>
      </c:tx>
      <c:layout>
        <c:manualLayout>
          <c:xMode val="edge"/>
          <c:yMode val="edge"/>
          <c:x val="1.415486210346849E-3"/>
          <c:y val="0.13845733347413669"/>
        </c:manualLayout>
      </c:layout>
      <c:overlay val="0"/>
      <c:spPr>
        <a:noFill/>
        <a:ln w="14817">
          <a:noFill/>
        </a:ln>
      </c:spPr>
    </c:title>
    <c:autoTitleDeleted val="0"/>
    <c:plotArea>
      <c:layout>
        <c:manualLayout>
          <c:layoutTarget val="inner"/>
          <c:xMode val="edge"/>
          <c:yMode val="edge"/>
          <c:x val="0.18095238095238175"/>
          <c:y val="0.16028708133971292"/>
          <c:w val="0.53174603174603152"/>
          <c:h val="0.80143540669856683"/>
        </c:manualLayout>
      </c:layout>
      <c:pieChart>
        <c:varyColors val="1"/>
        <c:ser>
          <c:idx val="0"/>
          <c:order val="0"/>
          <c:tx>
            <c:strRef>
              <c:f>Sheet1!$B$1</c:f>
              <c:strCache>
                <c:ptCount val="1"/>
                <c:pt idx="0">
                  <c:v>2015</c:v>
                </c:pt>
              </c:strCache>
            </c:strRef>
          </c:tx>
          <c:spPr>
            <a:solidFill>
              <a:srgbClr val="BBE0E3"/>
            </a:solidFill>
            <a:ln w="7408">
              <a:solidFill>
                <a:srgbClr val="000000"/>
              </a:solidFill>
              <a:prstDash val="solid"/>
            </a:ln>
          </c:spPr>
          <c:dPt>
            <c:idx val="1"/>
            <c:bubble3D val="0"/>
            <c:spPr>
              <a:solidFill>
                <a:srgbClr val="333399"/>
              </a:solidFill>
              <a:ln w="7408">
                <a:solidFill>
                  <a:srgbClr val="000000"/>
                </a:solidFill>
                <a:prstDash val="solid"/>
              </a:ln>
            </c:spPr>
            <c:extLst>
              <c:ext xmlns:c16="http://schemas.microsoft.com/office/drawing/2014/chart" uri="{C3380CC4-5D6E-409C-BE32-E72D297353CC}">
                <c16:uniqueId val="{00000001-39A0-49AD-BB2F-6FE7A333AD29}"/>
              </c:ext>
            </c:extLst>
          </c:dPt>
          <c:dPt>
            <c:idx val="2"/>
            <c:bubble3D val="0"/>
            <c:spPr>
              <a:pattFill prst="dkUpDiag">
                <a:fgClr>
                  <a:srgbClr val="009999"/>
                </a:fgClr>
                <a:bgClr>
                  <a:schemeClr val="bg1"/>
                </a:bgClr>
              </a:pattFill>
              <a:ln w="7408">
                <a:solidFill>
                  <a:srgbClr val="000000"/>
                </a:solidFill>
                <a:prstDash val="solid"/>
              </a:ln>
            </c:spPr>
            <c:extLst>
              <c:ext xmlns:c16="http://schemas.microsoft.com/office/drawing/2014/chart" uri="{C3380CC4-5D6E-409C-BE32-E72D297353CC}">
                <c16:uniqueId val="{00000003-39A0-49AD-BB2F-6FE7A333AD29}"/>
              </c:ext>
            </c:extLst>
          </c:dPt>
          <c:dPt>
            <c:idx val="3"/>
            <c:bubble3D val="0"/>
            <c:spPr>
              <a:solidFill>
                <a:srgbClr val="009999"/>
              </a:solidFill>
              <a:ln w="7408">
                <a:solidFill>
                  <a:srgbClr val="000000"/>
                </a:solidFill>
                <a:prstDash val="solid"/>
              </a:ln>
            </c:spPr>
            <c:extLst>
              <c:ext xmlns:c16="http://schemas.microsoft.com/office/drawing/2014/chart" uri="{C3380CC4-5D6E-409C-BE32-E72D297353CC}">
                <c16:uniqueId val="{00000005-39A0-49AD-BB2F-6FE7A333AD29}"/>
              </c:ext>
            </c:extLst>
          </c:dPt>
          <c:dLbls>
            <c:dLbl>
              <c:idx val="0"/>
              <c:layout>
                <c:manualLayout>
                  <c:x val="5.4482909179219427E-2"/>
                  <c:y val="0.2130055587502396"/>
                </c:manualLayout>
              </c:layout>
              <c:tx>
                <c:rich>
                  <a:bodyPr wrap="square" lIns="38100" tIns="19050" rIns="38100" bIns="19050" anchor="ctr">
                    <a:spAutoFit/>
                  </a:bodyPr>
                  <a:lstStyle/>
                  <a:p>
                    <a:pPr>
                      <a:defRPr sz="2500" baseline="0">
                        <a:effectLst/>
                        <a:latin typeface="Arial" panose="020B0604020202020204" pitchFamily="34" charset="0"/>
                      </a:defRPr>
                    </a:pPr>
                    <a:fld id="{6266F926-93DA-4F0F-BB88-711D013E34AC}" type="CATEGORYNAME">
                      <a:rPr lang="en-US" smtClean="0">
                        <a:effectLst/>
                      </a:rPr>
                      <a:pPr>
                        <a:defRPr sz="2500" baseline="0">
                          <a:effectLst/>
                          <a:latin typeface="Arial" panose="020B0604020202020204" pitchFamily="34" charset="0"/>
                        </a:defRPr>
                      </a:pPr>
                      <a:t>[CATEGORY NAME]</a:t>
                    </a:fld>
                    <a:fld id="{A2AEC749-363E-4200-A4A0-42C7C7BE6149}" type="VALUE">
                      <a:rPr lang="en-US" baseline="0" smtClean="0">
                        <a:effectLst/>
                      </a:rPr>
                      <a:pPr>
                        <a:defRPr sz="2500" baseline="0">
                          <a:effectLst/>
                          <a:latin typeface="Arial" panose="020B0604020202020204" pitchFamily="34" charset="0"/>
                        </a:defRPr>
                      </a:pPr>
                      <a:t>[VALUE]</a:t>
                    </a:fld>
                    <a:endParaRPr lang="en-US"/>
                  </a:p>
                </c:rich>
              </c:tx>
              <c:spPr>
                <a:noFill/>
                <a:ln>
                  <a:noFill/>
                </a:ln>
                <a:effectLst/>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9A0-49AD-BB2F-6FE7A333AD29}"/>
                </c:ext>
              </c:extLst>
            </c:dLbl>
            <c:dLbl>
              <c:idx val="1"/>
              <c:layout>
                <c:manualLayout>
                  <c:x val="-0.20539529888758415"/>
                  <c:y val="-8.9330965985390309E-2"/>
                </c:manualLayout>
              </c:layout>
              <c:tx>
                <c:rich>
                  <a:bodyPr/>
                  <a:lstStyle/>
                  <a:p>
                    <a:fld id="{E0D26A07-A71A-4612-A07F-02110FD83E3D}" type="CATEGORYNAME">
                      <a:rPr lang="en-US" smtClean="0"/>
                      <a:pPr/>
                      <a:t>[CATEGORY NAME]</a:t>
                    </a:fld>
                    <a:fld id="{F2FCF2A1-380E-45CE-8A44-0C4ADD05A27C}" type="VALUE">
                      <a:rPr lang="en-US" baseline="0" smtClean="0">
                        <a:solidFill>
                          <a:schemeClr val="bg1"/>
                        </a:solidFill>
                      </a:rPr>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9A0-49AD-BB2F-6FE7A333AD29}"/>
                </c:ext>
              </c:extLst>
            </c:dLbl>
            <c:dLbl>
              <c:idx val="2"/>
              <c:layout>
                <c:manualLayout>
                  <c:x val="-1.0611442763507666E-2"/>
                  <c:y val="-6.8538413557756361E-2"/>
                </c:manualLayout>
              </c:layout>
              <c:tx>
                <c:rich>
                  <a:bodyPr wrap="square" lIns="38100" tIns="19050" rIns="38100" bIns="19050" anchor="ctr">
                    <a:noAutofit/>
                  </a:bodyPr>
                  <a:lstStyle/>
                  <a:p>
                    <a:pPr>
                      <a:defRPr sz="2500" baseline="0">
                        <a:solidFill>
                          <a:schemeClr val="tx1"/>
                        </a:solidFill>
                        <a:effectLst>
                          <a:outerShdw blurRad="38100" dist="38100" dir="2700000" algn="tl">
                            <a:srgbClr val="000000">
                              <a:alpha val="43137"/>
                            </a:srgbClr>
                          </a:outerShdw>
                        </a:effectLst>
                        <a:latin typeface="Arial" panose="020B0604020202020204" pitchFamily="34" charset="0"/>
                      </a:defRPr>
                    </a:pPr>
                    <a:fld id="{C324D21C-051F-495D-8616-E543C7B1F904}" type="CATEGORYNAME">
                      <a:rPr lang="en-US" sz="2500" baseline="0" smtClean="0">
                        <a:solidFill>
                          <a:schemeClr val="tx1"/>
                        </a:solidFill>
                        <a:effectLst>
                          <a:outerShdw blurRad="38100" dist="38100" dir="2700000" algn="tl">
                            <a:srgbClr val="000000">
                              <a:alpha val="43137"/>
                            </a:srgbClr>
                          </a:outerShdw>
                        </a:effectLst>
                      </a:rPr>
                      <a:pPr>
                        <a:defRPr sz="2500" baseline="0">
                          <a:solidFill>
                            <a:schemeClr val="tx1"/>
                          </a:solidFill>
                          <a:effectLst>
                            <a:outerShdw blurRad="38100" dist="38100" dir="2700000" algn="tl">
                              <a:srgbClr val="000000">
                                <a:alpha val="43137"/>
                              </a:srgbClr>
                            </a:outerShdw>
                          </a:effectLst>
                          <a:latin typeface="Arial" panose="020B0604020202020204" pitchFamily="34" charset="0"/>
                        </a:defRPr>
                      </a:pPr>
                      <a:t>[CATEGORY NAME]</a:t>
                    </a:fld>
                    <a:fld id="{7301C693-9676-4FF5-A3EB-3649E00E54B5}" type="VALUE">
                      <a:rPr lang="en-US" sz="2500" baseline="0" smtClean="0">
                        <a:solidFill>
                          <a:schemeClr val="tx1"/>
                        </a:solidFill>
                        <a:effectLst>
                          <a:outerShdw blurRad="38100" dist="38100" dir="2700000" algn="tl">
                            <a:srgbClr val="000000">
                              <a:alpha val="43137"/>
                            </a:srgbClr>
                          </a:outerShdw>
                        </a:effectLst>
                      </a:rPr>
                      <a:pPr>
                        <a:defRPr sz="2500" baseline="0">
                          <a:solidFill>
                            <a:schemeClr val="tx1"/>
                          </a:solidFill>
                          <a:effectLst>
                            <a:outerShdw blurRad="38100" dist="38100" dir="2700000" algn="tl">
                              <a:srgbClr val="000000">
                                <a:alpha val="43137"/>
                              </a:srgbClr>
                            </a:outerShdw>
                          </a:effectLst>
                          <a:latin typeface="Arial" panose="020B0604020202020204" pitchFamily="34" charset="0"/>
                        </a:defRPr>
                      </a:pPr>
                      <a:t>[VALUE]</a:t>
                    </a:fld>
                    <a:endParaRPr lang="en-US"/>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18387323043058715"/>
                      <c:h val="0.12044957191233786"/>
                    </c:manualLayout>
                  </c15:layout>
                  <c15:dlblFieldTable/>
                  <c15:showDataLabelsRange val="0"/>
                </c:ext>
                <c:ext xmlns:c16="http://schemas.microsoft.com/office/drawing/2014/chart" uri="{C3380CC4-5D6E-409C-BE32-E72D297353CC}">
                  <c16:uniqueId val="{00000003-39A0-49AD-BB2F-6FE7A333AD29}"/>
                </c:ext>
              </c:extLst>
            </c:dLbl>
            <c:dLbl>
              <c:idx val="3"/>
              <c:layout>
                <c:manualLayout>
                  <c:x val="0.19353492764125874"/>
                  <c:y val="-0.13022730176985506"/>
                </c:manualLayout>
              </c:layout>
              <c:tx>
                <c:rich>
                  <a:bodyPr wrap="square" lIns="38100" tIns="19050" rIns="38100" bIns="19050" anchor="ctr">
                    <a:spAutoFit/>
                  </a:bodyPr>
                  <a:lstStyle/>
                  <a:p>
                    <a:pPr>
                      <a:defRPr sz="2500" baseline="0">
                        <a:solidFill>
                          <a:srgbClr val="FFFF00"/>
                        </a:solidFill>
                        <a:effectLst/>
                        <a:latin typeface="Arial" panose="020B0604020202020204" pitchFamily="34" charset="0"/>
                      </a:defRPr>
                    </a:pPr>
                    <a:fld id="{68EB17B0-B2D6-42EB-A4C8-1723FE5B5900}" type="CATEGORYNAME">
                      <a:rPr lang="en-US" smtClean="0">
                        <a:solidFill>
                          <a:srgbClr val="FFFF00"/>
                        </a:solidFill>
                        <a:effectLst/>
                      </a:rPr>
                      <a:pPr>
                        <a:defRPr sz="2500" baseline="0">
                          <a:solidFill>
                            <a:srgbClr val="FFFF00"/>
                          </a:solidFill>
                          <a:effectLst/>
                          <a:latin typeface="Arial" panose="020B0604020202020204" pitchFamily="34" charset="0"/>
                        </a:defRPr>
                      </a:pPr>
                      <a:t>[CATEGORY NAME]</a:t>
                    </a:fld>
                    <a:r>
                      <a:rPr lang="en-US" baseline="0" dirty="0">
                        <a:solidFill>
                          <a:srgbClr val="FFFF00"/>
                        </a:solidFill>
                        <a:effectLst/>
                      </a:rPr>
                      <a:t> </a:t>
                    </a:r>
                    <a:fld id="{1FA12FB9-F881-4841-AE6D-35DC23132AB9}" type="VALUE">
                      <a:rPr lang="en-US" sz="2500" baseline="0">
                        <a:solidFill>
                          <a:srgbClr val="FFFF00"/>
                        </a:solidFill>
                        <a:effectLst/>
                      </a:rPr>
                      <a:pPr>
                        <a:defRPr sz="2500" baseline="0">
                          <a:solidFill>
                            <a:srgbClr val="FFFF00"/>
                          </a:solidFill>
                          <a:effectLst/>
                          <a:latin typeface="Arial" panose="020B0604020202020204" pitchFamily="34" charset="0"/>
                        </a:defRPr>
                      </a:pPr>
                      <a:t>[VALUE]</a:t>
                    </a:fld>
                    <a:endParaRPr lang="en-US" baseline="0" dirty="0">
                      <a:solidFill>
                        <a:srgbClr val="FFFF00"/>
                      </a:solidFill>
                      <a:effectLst/>
                    </a:endParaRPr>
                  </a:p>
                </c:rich>
              </c:tx>
              <c:spPr>
                <a:noFill/>
                <a:ln>
                  <a:noFill/>
                </a:ln>
                <a:effectLst/>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9A0-49AD-BB2F-6FE7A333AD29}"/>
                </c:ext>
              </c:extLst>
            </c:dLbl>
            <c:spPr>
              <a:noFill/>
              <a:ln>
                <a:noFill/>
              </a:ln>
              <a:effectLst/>
            </c:spPr>
            <c:txPr>
              <a:bodyPr wrap="square" lIns="38100" tIns="19050" rIns="38100" bIns="19050" anchor="ctr">
                <a:spAutoFit/>
              </a:bodyPr>
              <a:lstStyle/>
              <a:p>
                <a:pPr>
                  <a:defRPr sz="2500" baseline="0">
                    <a:effectLst>
                      <a:outerShdw blurRad="38100" dist="38100" dir="2700000" algn="tl">
                        <a:srgbClr val="000000">
                          <a:alpha val="43137"/>
                        </a:srgbClr>
                      </a:outerShdw>
                    </a:effectLst>
                    <a:latin typeface="Arial" panose="020B0604020202020204" pitchFamily="34" charset="0"/>
                  </a:defRPr>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numRef>
              <c:f>Sheet1!$A$2:$A$5</c:f>
              <c:numCache>
                <c:formatCode>General</c:formatCode>
                <c:ptCount val="4"/>
              </c:numCache>
            </c:numRef>
          </c:cat>
          <c:val>
            <c:numRef>
              <c:f>Sheet1!$B$2:$B$5</c:f>
              <c:numCache>
                <c:formatCode>0%</c:formatCode>
                <c:ptCount val="4"/>
                <c:pt idx="0">
                  <c:v>0.33</c:v>
                </c:pt>
                <c:pt idx="1">
                  <c:v>0.3</c:v>
                </c:pt>
                <c:pt idx="2">
                  <c:v>7.0000000000000007E-2</c:v>
                </c:pt>
                <c:pt idx="3">
                  <c:v>0.3</c:v>
                </c:pt>
              </c:numCache>
            </c:numRef>
          </c:val>
          <c:extLst>
            <c:ext xmlns:c16="http://schemas.microsoft.com/office/drawing/2014/chart" uri="{C3380CC4-5D6E-409C-BE32-E72D297353CC}">
              <c16:uniqueId val="{00000007-39A0-49AD-BB2F-6FE7A333AD29}"/>
            </c:ext>
          </c:extLst>
        </c:ser>
        <c:dLbls>
          <c:showLegendKey val="0"/>
          <c:showVal val="0"/>
          <c:showCatName val="1"/>
          <c:showSerName val="0"/>
          <c:showPercent val="0"/>
          <c:showBubbleSize val="0"/>
          <c:showLeaderLines val="1"/>
        </c:dLbls>
        <c:firstSliceAng val="297"/>
      </c:pieChart>
      <c:spPr>
        <a:noFill/>
        <a:ln w="14817">
          <a:noFill/>
        </a:ln>
      </c:spPr>
    </c:plotArea>
    <c:plotVisOnly val="1"/>
    <c:dispBlanksAs val="zero"/>
    <c:showDLblsOverMax val="0"/>
  </c:chart>
  <c:spPr>
    <a:noFill/>
    <a:ln>
      <a:noFill/>
    </a:ln>
  </c:spPr>
  <c:txPr>
    <a:bodyPr/>
    <a:lstStyle/>
    <a:p>
      <a:pPr>
        <a:defRPr sz="1050" b="1" i="0" u="none" strike="noStrike" baseline="0">
          <a:solidFill>
            <a:srgbClr val="000000"/>
          </a:solidFill>
          <a:latin typeface="MS PGothic"/>
          <a:ea typeface="MS PGothic"/>
          <a:cs typeface="MS PGothic"/>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3200" dirty="0"/>
              <a:t>2019</a:t>
            </a:r>
          </a:p>
        </c:rich>
      </c:tx>
      <c:layout>
        <c:manualLayout>
          <c:xMode val="edge"/>
          <c:yMode val="edge"/>
          <c:x val="0.12901671345648782"/>
          <c:y val="7.34880294605465E-2"/>
        </c:manualLayout>
      </c:layout>
      <c:overlay val="0"/>
    </c:title>
    <c:autoTitleDeleted val="0"/>
    <c:plotArea>
      <c:layout>
        <c:manualLayout>
          <c:layoutTarget val="inner"/>
          <c:xMode val="edge"/>
          <c:yMode val="edge"/>
          <c:x val="0.18095238095238175"/>
          <c:y val="0.16028708133971292"/>
          <c:w val="0.53174603174603152"/>
          <c:h val="0.80143540669856683"/>
        </c:manualLayout>
      </c:layout>
      <c:pieChart>
        <c:varyColors val="1"/>
        <c:ser>
          <c:idx val="0"/>
          <c:order val="0"/>
          <c:tx>
            <c:strRef>
              <c:f>Sheet1!$B$1</c:f>
              <c:strCache>
                <c:ptCount val="1"/>
                <c:pt idx="0">
                  <c:v>2015</c:v>
                </c:pt>
              </c:strCache>
            </c:strRef>
          </c:tx>
          <c:spPr>
            <a:ln>
              <a:solidFill>
                <a:schemeClr val="tx1"/>
              </a:solidFill>
            </a:ln>
          </c:spPr>
          <c:dPt>
            <c:idx val="1"/>
            <c:bubble3D val="0"/>
            <c:extLst>
              <c:ext xmlns:c16="http://schemas.microsoft.com/office/drawing/2014/chart" uri="{C3380CC4-5D6E-409C-BE32-E72D297353CC}">
                <c16:uniqueId val="{00000001-45DF-415D-9970-26818F0F8851}"/>
              </c:ext>
            </c:extLst>
          </c:dPt>
          <c:dPt>
            <c:idx val="2"/>
            <c:bubble3D val="0"/>
            <c:spPr>
              <a:pattFill prst="dkUpDiag">
                <a:fgClr>
                  <a:srgbClr val="009999"/>
                </a:fgClr>
                <a:bgClr>
                  <a:schemeClr val="bg1"/>
                </a:bgClr>
              </a:pattFill>
              <a:ln>
                <a:solidFill>
                  <a:schemeClr val="tx1"/>
                </a:solidFill>
              </a:ln>
            </c:spPr>
            <c:extLst>
              <c:ext xmlns:c16="http://schemas.microsoft.com/office/drawing/2014/chart" uri="{C3380CC4-5D6E-409C-BE32-E72D297353CC}">
                <c16:uniqueId val="{00000003-45DF-415D-9970-26818F0F8851}"/>
              </c:ext>
            </c:extLst>
          </c:dPt>
          <c:dPt>
            <c:idx val="3"/>
            <c:bubble3D val="0"/>
            <c:spPr>
              <a:solidFill>
                <a:srgbClr val="009999"/>
              </a:solidFill>
              <a:ln>
                <a:solidFill>
                  <a:schemeClr val="tx1"/>
                </a:solidFill>
              </a:ln>
            </c:spPr>
            <c:extLst>
              <c:ext xmlns:c16="http://schemas.microsoft.com/office/drawing/2014/chart" uri="{C3380CC4-5D6E-409C-BE32-E72D297353CC}">
                <c16:uniqueId val="{00000005-45DF-415D-9970-26818F0F8851}"/>
              </c:ext>
            </c:extLst>
          </c:dPt>
          <c:dLbls>
            <c:dLbl>
              <c:idx val="0"/>
              <c:layout>
                <c:manualLayout>
                  <c:x val="1.9993587536187532E-2"/>
                  <c:y val="0.20133669410018062"/>
                </c:manualLayout>
              </c:layout>
              <c:tx>
                <c:rich>
                  <a:bodyPr/>
                  <a:lstStyle/>
                  <a:p>
                    <a:r>
                      <a:rPr lang="en-US" sz="2800" dirty="0"/>
                      <a:t>20%</a:t>
                    </a:r>
                  </a:p>
                </c:rich>
              </c:tx>
              <c:showLegendKey val="0"/>
              <c:showVal val="1"/>
              <c:showCatName val="1"/>
              <c:showSerName val="0"/>
              <c:showPercent val="0"/>
              <c:showBubbleSize val="0"/>
              <c:extLst>
                <c:ext xmlns:c15="http://schemas.microsoft.com/office/drawing/2012/chart" uri="{CE6537A1-D6FC-4f65-9D91-7224C49458BB}">
                  <c15:layout>
                    <c:manualLayout>
                      <c:w val="0.19786628603889947"/>
                      <c:h val="0.18887504809665151"/>
                    </c:manualLayout>
                  </c15:layout>
                </c:ext>
                <c:ext xmlns:c16="http://schemas.microsoft.com/office/drawing/2014/chart" uri="{C3380CC4-5D6E-409C-BE32-E72D297353CC}">
                  <c16:uniqueId val="{00000006-45DF-415D-9970-26818F0F8851}"/>
                </c:ext>
              </c:extLst>
            </c:dLbl>
            <c:dLbl>
              <c:idx val="1"/>
              <c:layout>
                <c:manualLayout>
                  <c:x val="-0.18905222803029489"/>
                  <c:y val="-3.6964172242467778E-2"/>
                </c:manualLayout>
              </c:layout>
              <c:tx>
                <c:rich>
                  <a:bodyPr/>
                  <a:lstStyle/>
                  <a:p>
                    <a:fld id="{E0D26A07-A71A-4612-A07F-02110FD83E3D}" type="CATEGORYNAME">
                      <a:rPr lang="en-US" smtClean="0"/>
                      <a:pPr/>
                      <a:t>[CATEGORY NAME]</a:t>
                    </a:fld>
                    <a:fld id="{F2FCF2A1-380E-45CE-8A44-0C4ADD05A27C}" type="VALUE">
                      <a:rPr lang="en-US" sz="2800" baseline="0" smtClean="0">
                        <a:solidFill>
                          <a:schemeClr val="bg1"/>
                        </a:solidFill>
                      </a:rPr>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5DF-415D-9970-26818F0F8851}"/>
                </c:ext>
              </c:extLst>
            </c:dLbl>
            <c:dLbl>
              <c:idx val="2"/>
              <c:layout>
                <c:manualLayout>
                  <c:x val="0.10526482099343874"/>
                  <c:y val="-0.13457927259957989"/>
                </c:manualLayout>
              </c:layout>
              <c:tx>
                <c:rich>
                  <a:bodyPr/>
                  <a:lstStyle/>
                  <a:p>
                    <a:fld id="{C324D21C-051F-495D-8616-E543C7B1F904}" type="CATEGORYNAME">
                      <a:rPr lang="en-US"/>
                      <a:pPr/>
                      <a:t>[CATEGORY NAME]</a:t>
                    </a:fld>
                    <a:fld id="{7301C693-9676-4FF5-A3EB-3649E00E54B5}" type="VALUE">
                      <a:rPr lang="en-US"/>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5DF-415D-9970-26818F0F8851}"/>
                </c:ext>
              </c:extLst>
            </c:dLbl>
            <c:dLbl>
              <c:idx val="3"/>
              <c:layout>
                <c:manualLayout>
                  <c:x val="0.19578833963069028"/>
                  <c:y val="5.5706245201753803E-2"/>
                </c:manualLayout>
              </c:layout>
              <c:tx>
                <c:rich>
                  <a:bodyPr/>
                  <a:lstStyle/>
                  <a:p>
                    <a:pPr>
                      <a:defRPr sz="2800" b="1">
                        <a:solidFill>
                          <a:srgbClr val="FFFF00"/>
                        </a:solidFill>
                      </a:defRPr>
                    </a:pPr>
                    <a:fld id="{3845E0AB-A485-4DA8-92F5-E0A3041E38B4}" type="CATEGORYNAME">
                      <a:rPr lang="en-US">
                        <a:solidFill>
                          <a:srgbClr val="FFFF00"/>
                        </a:solidFill>
                      </a:rPr>
                      <a:pPr>
                        <a:defRPr sz="2800" b="1">
                          <a:solidFill>
                            <a:srgbClr val="FFFF00"/>
                          </a:solidFill>
                        </a:defRPr>
                      </a:pPr>
                      <a:t>[CATEGORY NAME]</a:t>
                    </a:fld>
                    <a:fld id="{1167615B-0E3D-4910-B7D0-B1764AA16B22}" type="VALUE">
                      <a:rPr lang="en-US">
                        <a:solidFill>
                          <a:srgbClr val="FFFF00"/>
                        </a:solidFill>
                      </a:rPr>
                      <a:pPr>
                        <a:defRPr sz="2800" b="1">
                          <a:solidFill>
                            <a:srgbClr val="FFFF00"/>
                          </a:solidFill>
                        </a:defRPr>
                      </a:pPr>
                      <a:t>[VALUE]</a:t>
                    </a:fld>
                    <a:endParaRPr lang="en-US"/>
                  </a:p>
                </c:rich>
              </c:tx>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5DF-415D-9970-26818F0F8851}"/>
                </c:ext>
              </c:extLst>
            </c:dLbl>
            <c:spPr>
              <a:noFill/>
              <a:ln>
                <a:noFill/>
              </a:ln>
              <a:effectLst/>
            </c:spPr>
            <c:txPr>
              <a:bodyPr/>
              <a:lstStyle/>
              <a:p>
                <a:pPr>
                  <a:defRPr sz="2800" b="1"/>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numRef>
              <c:f>Sheet1!$A$2:$A$5</c:f>
              <c:numCache>
                <c:formatCode>General</c:formatCode>
                <c:ptCount val="4"/>
              </c:numCache>
            </c:numRef>
          </c:cat>
          <c:val>
            <c:numRef>
              <c:f>Sheet1!$B$2:$B$5</c:f>
              <c:numCache>
                <c:formatCode>0%</c:formatCode>
                <c:ptCount val="4"/>
                <c:pt idx="0">
                  <c:v>0.25</c:v>
                </c:pt>
                <c:pt idx="1">
                  <c:v>0.3</c:v>
                </c:pt>
                <c:pt idx="2">
                  <c:v>0.3</c:v>
                </c:pt>
                <c:pt idx="3">
                  <c:v>0.2</c:v>
                </c:pt>
              </c:numCache>
            </c:numRef>
          </c:val>
          <c:extLst>
            <c:ext xmlns:c16="http://schemas.microsoft.com/office/drawing/2014/chart" uri="{C3380CC4-5D6E-409C-BE32-E72D297353CC}">
              <c16:uniqueId val="{00000007-45DF-415D-9970-26818F0F8851}"/>
            </c:ext>
          </c:extLst>
        </c:ser>
        <c:dLbls>
          <c:showLegendKey val="0"/>
          <c:showVal val="0"/>
          <c:showCatName val="1"/>
          <c:showSerName val="0"/>
          <c:showPercent val="0"/>
          <c:showBubbleSize val="0"/>
          <c:showLeaderLines val="1"/>
        </c:dLbls>
        <c:firstSliceAng val="316"/>
      </c:pieChart>
    </c:plotArea>
    <c:plotVisOnly val="1"/>
    <c:dispBlanksAs val="zero"/>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800" b="1" i="0" u="none" strike="noStrike" baseline="0">
                <a:solidFill>
                  <a:srgbClr val="000000"/>
                </a:solidFill>
                <a:latin typeface="Arial"/>
                <a:ea typeface="Arial"/>
                <a:cs typeface="Arial"/>
              </a:defRPr>
            </a:pPr>
            <a:r>
              <a:rPr lang="en-US" sz="3200" dirty="0"/>
              <a:t>2015</a:t>
            </a:r>
          </a:p>
        </c:rich>
      </c:tx>
      <c:layout>
        <c:manualLayout>
          <c:xMode val="edge"/>
          <c:yMode val="edge"/>
          <c:x val="2.249289044514519E-2"/>
          <c:y val="9.6206060383755732E-2"/>
        </c:manualLayout>
      </c:layout>
      <c:overlay val="0"/>
      <c:spPr>
        <a:noFill/>
        <a:ln w="14817">
          <a:noFill/>
        </a:ln>
      </c:spPr>
    </c:title>
    <c:autoTitleDeleted val="0"/>
    <c:plotArea>
      <c:layout>
        <c:manualLayout>
          <c:layoutTarget val="inner"/>
          <c:xMode val="edge"/>
          <c:yMode val="edge"/>
          <c:x val="0.18095238095238175"/>
          <c:y val="0.16028708133971292"/>
          <c:w val="0.53174603174603152"/>
          <c:h val="0.80143540669856683"/>
        </c:manualLayout>
      </c:layout>
      <c:pieChart>
        <c:varyColors val="1"/>
        <c:ser>
          <c:idx val="0"/>
          <c:order val="0"/>
          <c:tx>
            <c:strRef>
              <c:f>Sheet1!$B$1</c:f>
              <c:strCache>
                <c:ptCount val="1"/>
                <c:pt idx="0">
                  <c:v>2015</c:v>
                </c:pt>
              </c:strCache>
            </c:strRef>
          </c:tx>
          <c:spPr>
            <a:solidFill>
              <a:srgbClr val="BBE0E3"/>
            </a:solidFill>
            <a:ln w="7408">
              <a:solidFill>
                <a:srgbClr val="000000"/>
              </a:solidFill>
              <a:prstDash val="solid"/>
            </a:ln>
          </c:spPr>
          <c:dPt>
            <c:idx val="1"/>
            <c:bubble3D val="0"/>
            <c:spPr>
              <a:solidFill>
                <a:srgbClr val="333399"/>
              </a:solidFill>
              <a:ln w="7408">
                <a:solidFill>
                  <a:srgbClr val="000000"/>
                </a:solidFill>
                <a:prstDash val="solid"/>
              </a:ln>
            </c:spPr>
            <c:extLst>
              <c:ext xmlns:c16="http://schemas.microsoft.com/office/drawing/2014/chart" uri="{C3380CC4-5D6E-409C-BE32-E72D297353CC}">
                <c16:uniqueId val="{00000001-86B7-4C93-96E1-F47D243A46B5}"/>
              </c:ext>
            </c:extLst>
          </c:dPt>
          <c:dPt>
            <c:idx val="2"/>
            <c:bubble3D val="0"/>
            <c:spPr>
              <a:solidFill>
                <a:srgbClr val="009999"/>
              </a:solidFill>
              <a:ln w="7408">
                <a:solidFill>
                  <a:srgbClr val="000000"/>
                </a:solidFill>
                <a:prstDash val="solid"/>
              </a:ln>
            </c:spPr>
            <c:extLst>
              <c:ext xmlns:c16="http://schemas.microsoft.com/office/drawing/2014/chart" uri="{C3380CC4-5D6E-409C-BE32-E72D297353CC}">
                <c16:uniqueId val="{00000003-86B7-4C93-96E1-F47D243A46B5}"/>
              </c:ext>
            </c:extLst>
          </c:dPt>
          <c:dLbls>
            <c:dLbl>
              <c:idx val="0"/>
              <c:layout>
                <c:manualLayout>
                  <c:x val="-8.3070553868178215E-3"/>
                  <c:y val="0.25263599821063903"/>
                </c:manualLayout>
              </c:layout>
              <c:tx>
                <c:rich>
                  <a:bodyPr wrap="square" lIns="38100" tIns="19050" rIns="38100" bIns="19050" anchor="ctr">
                    <a:spAutoFit/>
                  </a:bodyPr>
                  <a:lstStyle/>
                  <a:p>
                    <a:pPr>
                      <a:defRPr sz="2500" baseline="0">
                        <a:effectLst/>
                        <a:latin typeface="Arial" panose="020B0604020202020204" pitchFamily="34" charset="0"/>
                      </a:defRPr>
                    </a:pPr>
                    <a:fld id="{6266F926-93DA-4F0F-BB88-711D013E34AC}" type="CATEGORYNAME">
                      <a:rPr lang="en-US" smtClean="0">
                        <a:effectLst/>
                      </a:rPr>
                      <a:pPr>
                        <a:defRPr sz="2500" baseline="0">
                          <a:effectLst/>
                          <a:latin typeface="Arial" panose="020B0604020202020204" pitchFamily="34" charset="0"/>
                        </a:defRPr>
                      </a:pPr>
                      <a:t>[CATEGORY NAME]</a:t>
                    </a:fld>
                    <a:fld id="{A2AEC749-363E-4200-A4A0-42C7C7BE6149}" type="VALUE">
                      <a:rPr lang="en-US" baseline="0" smtClean="0">
                        <a:effectLst/>
                      </a:rPr>
                      <a:pPr>
                        <a:defRPr sz="2500" baseline="0">
                          <a:effectLst/>
                          <a:latin typeface="Arial" panose="020B0604020202020204" pitchFamily="34" charset="0"/>
                        </a:defRPr>
                      </a:pPr>
                      <a:t>[VALUE]</a:t>
                    </a:fld>
                    <a:endParaRPr lang="en-US"/>
                  </a:p>
                </c:rich>
              </c:tx>
              <c:spPr>
                <a:noFill/>
                <a:ln>
                  <a:noFill/>
                </a:ln>
                <a:effectLst/>
              </c:sp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6B7-4C93-96E1-F47D243A46B5}"/>
                </c:ext>
              </c:extLst>
            </c:dLbl>
            <c:dLbl>
              <c:idx val="1"/>
              <c:layout>
                <c:manualLayout>
                  <c:x val="-0.18539191219619153"/>
                  <c:y val="-0.23798341252823785"/>
                </c:manualLayout>
              </c:layout>
              <c:tx>
                <c:rich>
                  <a:bodyPr/>
                  <a:lstStyle/>
                  <a:p>
                    <a:fld id="{E0D26A07-A71A-4612-A07F-02110FD83E3D}" type="CATEGORYNAME">
                      <a:rPr lang="en-US" smtClean="0"/>
                      <a:pPr/>
                      <a:t>[CATEGORY NAME]</a:t>
                    </a:fld>
                    <a:fld id="{F2FCF2A1-380E-45CE-8A44-0C4ADD05A27C}" type="VALUE">
                      <a:rPr lang="en-US" baseline="0" smtClean="0">
                        <a:solidFill>
                          <a:schemeClr val="bg1"/>
                        </a:solidFill>
                      </a:rPr>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6B7-4C93-96E1-F47D243A46B5}"/>
                </c:ext>
              </c:extLst>
            </c:dLbl>
            <c:dLbl>
              <c:idx val="2"/>
              <c:layout>
                <c:manualLayout>
                  <c:x val="0.17220870170822775"/>
                  <c:y val="-0.19616487478061589"/>
                </c:manualLayout>
              </c:layout>
              <c:tx>
                <c:rich>
                  <a:bodyPr wrap="square" lIns="38100" tIns="19050" rIns="38100" bIns="19050" anchor="ctr">
                    <a:noAutofit/>
                  </a:bodyPr>
                  <a:lstStyle/>
                  <a:p>
                    <a:pPr>
                      <a:defRPr sz="2500" baseline="0">
                        <a:effectLst>
                          <a:outerShdw blurRad="38100" dist="38100" dir="2700000" algn="tl">
                            <a:srgbClr val="000000">
                              <a:alpha val="43137"/>
                            </a:srgbClr>
                          </a:outerShdw>
                        </a:effectLst>
                        <a:latin typeface="Arial" panose="020B0604020202020204" pitchFamily="34" charset="0"/>
                      </a:defRPr>
                    </a:pPr>
                    <a:fld id="{C324D21C-051F-495D-8616-E543C7B1F904}" type="CATEGORYNAME">
                      <a:rPr lang="en-US" sz="2500" baseline="0" smtClean="0">
                        <a:effectLst>
                          <a:outerShdw blurRad="38100" dist="38100" dir="2700000" algn="tl">
                            <a:srgbClr val="000000">
                              <a:alpha val="43137"/>
                            </a:srgbClr>
                          </a:outerShdw>
                        </a:effectLst>
                      </a:rPr>
                      <a:pPr>
                        <a:defRPr sz="2500" baseline="0">
                          <a:effectLst>
                            <a:outerShdw blurRad="38100" dist="38100" dir="2700000" algn="tl">
                              <a:srgbClr val="000000">
                                <a:alpha val="43137"/>
                              </a:srgbClr>
                            </a:outerShdw>
                          </a:effectLst>
                          <a:latin typeface="Arial" panose="020B0604020202020204" pitchFamily="34" charset="0"/>
                        </a:defRPr>
                      </a:pPr>
                      <a:t>[CATEGORY NAME]</a:t>
                    </a:fld>
                    <a:fld id="{7301C693-9676-4FF5-A3EB-3649E00E54B5}" type="VALUE">
                      <a:rPr lang="en-US" sz="2500" baseline="0" smtClean="0">
                        <a:solidFill>
                          <a:srgbClr val="FFFF00"/>
                        </a:solidFill>
                        <a:effectLst>
                          <a:outerShdw blurRad="38100" dist="38100" dir="2700000" algn="tl">
                            <a:srgbClr val="000000">
                              <a:alpha val="43137"/>
                            </a:srgbClr>
                          </a:outerShdw>
                        </a:effectLst>
                      </a:rPr>
                      <a:pPr>
                        <a:defRPr sz="2500" baseline="0">
                          <a:effectLst>
                            <a:outerShdw blurRad="38100" dist="38100" dir="2700000" algn="tl">
                              <a:srgbClr val="000000">
                                <a:alpha val="43137"/>
                              </a:srgbClr>
                            </a:outerShdw>
                          </a:effectLst>
                          <a:latin typeface="Arial" panose="020B0604020202020204" pitchFamily="34" charset="0"/>
                        </a:defRPr>
                      </a:pPr>
                      <a:t>[VALUE]</a:t>
                    </a:fld>
                    <a:endParaRPr lang="en-US"/>
                  </a:p>
                </c:rich>
              </c:tx>
              <c:spPr>
                <a:noFill/>
                <a:ln>
                  <a:noFill/>
                </a:ln>
                <a:effectLst/>
              </c:spPr>
              <c:showLegendKey val="0"/>
              <c:showVal val="1"/>
              <c:showCatName val="1"/>
              <c:showSerName val="0"/>
              <c:showPercent val="0"/>
              <c:showBubbleSize val="0"/>
              <c:extLst>
                <c:ext xmlns:c15="http://schemas.microsoft.com/office/drawing/2012/chart" uri="{CE6537A1-D6FC-4f65-9D91-7224C49458BB}">
                  <c15:layout>
                    <c:manualLayout>
                      <c:w val="0.18387323043058715"/>
                      <c:h val="0.12044957191233786"/>
                    </c:manualLayout>
                  </c15:layout>
                  <c15:dlblFieldTable/>
                  <c15:showDataLabelsRange val="0"/>
                </c:ext>
                <c:ext xmlns:c16="http://schemas.microsoft.com/office/drawing/2014/chart" uri="{C3380CC4-5D6E-409C-BE32-E72D297353CC}">
                  <c16:uniqueId val="{00000003-86B7-4C93-96E1-F47D243A46B5}"/>
                </c:ext>
              </c:extLst>
            </c:dLbl>
            <c:spPr>
              <a:noFill/>
              <a:ln>
                <a:noFill/>
              </a:ln>
              <a:effectLst/>
            </c:spPr>
            <c:txPr>
              <a:bodyPr wrap="square" lIns="38100" tIns="19050" rIns="38100" bIns="19050" anchor="ctr">
                <a:spAutoFit/>
              </a:bodyPr>
              <a:lstStyle/>
              <a:p>
                <a:pPr>
                  <a:defRPr sz="2500" baseline="0">
                    <a:effectLst>
                      <a:outerShdw blurRad="38100" dist="38100" dir="2700000" algn="tl">
                        <a:srgbClr val="000000">
                          <a:alpha val="43137"/>
                        </a:srgbClr>
                      </a:outerShdw>
                    </a:effectLst>
                    <a:latin typeface="Arial" panose="020B0604020202020204" pitchFamily="34" charset="0"/>
                  </a:defRPr>
                </a:pPr>
                <a:endParaRPr lang="en-US"/>
              </a:p>
            </c:txPr>
            <c:showLegendKey val="0"/>
            <c:showVal val="1"/>
            <c:showCatName val="1"/>
            <c:showSerName val="0"/>
            <c:showPercent val="0"/>
            <c:showBubbleSize val="0"/>
            <c:showLeaderLines val="1"/>
            <c:extLst>
              <c:ext xmlns:c15="http://schemas.microsoft.com/office/drawing/2012/chart" uri="{CE6537A1-D6FC-4f65-9D91-7224C49458BB}"/>
            </c:extLst>
          </c:dLbls>
          <c:cat>
            <c:numRef>
              <c:f>Sheet1!$A$2:$A$4</c:f>
              <c:numCache>
                <c:formatCode>General</c:formatCode>
                <c:ptCount val="3"/>
              </c:numCache>
            </c:numRef>
          </c:cat>
          <c:val>
            <c:numRef>
              <c:f>Sheet1!$B$2:$B$4</c:f>
              <c:numCache>
                <c:formatCode>0%</c:formatCode>
                <c:ptCount val="3"/>
                <c:pt idx="0">
                  <c:v>0.45</c:v>
                </c:pt>
                <c:pt idx="1">
                  <c:v>0.3</c:v>
                </c:pt>
                <c:pt idx="2">
                  <c:v>0.25</c:v>
                </c:pt>
              </c:numCache>
            </c:numRef>
          </c:val>
          <c:extLst>
            <c:ext xmlns:c16="http://schemas.microsoft.com/office/drawing/2014/chart" uri="{C3380CC4-5D6E-409C-BE32-E72D297353CC}">
              <c16:uniqueId val="{00000005-86B7-4C93-96E1-F47D243A46B5}"/>
            </c:ext>
          </c:extLst>
        </c:ser>
        <c:dLbls>
          <c:showLegendKey val="0"/>
          <c:showVal val="0"/>
          <c:showCatName val="1"/>
          <c:showSerName val="0"/>
          <c:showPercent val="0"/>
          <c:showBubbleSize val="0"/>
          <c:showLeaderLines val="1"/>
        </c:dLbls>
        <c:firstSliceAng val="279"/>
      </c:pieChart>
      <c:spPr>
        <a:noFill/>
        <a:ln w="14817">
          <a:noFill/>
        </a:ln>
      </c:spPr>
    </c:plotArea>
    <c:plotVisOnly val="1"/>
    <c:dispBlanksAs val="zero"/>
    <c:showDLblsOverMax val="0"/>
  </c:chart>
  <c:spPr>
    <a:noFill/>
    <a:ln>
      <a:noFill/>
    </a:ln>
  </c:spPr>
  <c:txPr>
    <a:bodyPr/>
    <a:lstStyle/>
    <a:p>
      <a:pPr>
        <a:defRPr sz="1050" b="1" i="0" u="none" strike="noStrike" baseline="0">
          <a:solidFill>
            <a:srgbClr val="000000"/>
          </a:solidFill>
          <a:latin typeface="MS PGothic"/>
          <a:ea typeface="MS PGothic"/>
          <a:cs typeface="MS PGothic"/>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28351317196462"/>
          <c:y val="4.9975580534633676E-2"/>
          <c:w val="0.90275201710897246"/>
          <c:h val="0.79492368318418216"/>
        </c:manualLayout>
      </c:layout>
      <c:lineChart>
        <c:grouping val="standard"/>
        <c:varyColors val="0"/>
        <c:ser>
          <c:idx val="0"/>
          <c:order val="0"/>
          <c:tx>
            <c:strRef>
              <c:f>Sheet1!$B$1</c:f>
              <c:strCache>
                <c:ptCount val="1"/>
                <c:pt idx="0">
                  <c:v>Employment</c:v>
                </c:pt>
              </c:strCache>
            </c:strRef>
          </c:tx>
          <c:spPr>
            <a:ln w="76200">
              <a:solidFill>
                <a:srgbClr val="006600"/>
              </a:solidFill>
            </a:ln>
          </c:spPr>
          <c:marker>
            <c:spPr>
              <a:solidFill>
                <a:srgbClr val="006600"/>
              </a:solidFill>
            </c:spPr>
          </c:marker>
          <c:dPt>
            <c:idx val="18"/>
            <c:bubble3D val="0"/>
            <c:spPr>
              <a:ln w="76200" cmpd="dbl">
                <a:solidFill>
                  <a:srgbClr val="A50021"/>
                </a:solidFill>
              </a:ln>
            </c:spPr>
            <c:extLst>
              <c:ext xmlns:c16="http://schemas.microsoft.com/office/drawing/2014/chart" uri="{C3380CC4-5D6E-409C-BE32-E72D297353CC}">
                <c16:uniqueId val="{00000005-01DF-4214-8106-053F0958C73E}"/>
              </c:ext>
            </c:extLst>
          </c:dPt>
          <c:cat>
            <c:numRef>
              <c:f>Sheet1!$A$2:$A$24</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Sheet1!$B$2:$B$24</c:f>
              <c:numCache>
                <c:formatCode>General</c:formatCode>
                <c:ptCount val="23"/>
                <c:pt idx="0">
                  <c:v>339.6</c:v>
                </c:pt>
                <c:pt idx="1">
                  <c:v>338.8</c:v>
                </c:pt>
                <c:pt idx="2">
                  <c:v>346</c:v>
                </c:pt>
                <c:pt idx="3">
                  <c:v>360.7</c:v>
                </c:pt>
                <c:pt idx="4">
                  <c:v>374.3</c:v>
                </c:pt>
                <c:pt idx="5">
                  <c:v>385.2</c:v>
                </c:pt>
                <c:pt idx="6">
                  <c:v>390.9</c:v>
                </c:pt>
                <c:pt idx="7">
                  <c:v>378.6</c:v>
                </c:pt>
                <c:pt idx="8">
                  <c:v>350.7</c:v>
                </c:pt>
                <c:pt idx="9">
                  <c:v>340.9</c:v>
                </c:pt>
                <c:pt idx="10">
                  <c:v>341.7</c:v>
                </c:pt>
                <c:pt idx="11">
                  <c:v>341.8</c:v>
                </c:pt>
                <c:pt idx="12">
                  <c:v>351</c:v>
                </c:pt>
                <c:pt idx="13">
                  <c:v>358.3</c:v>
                </c:pt>
                <c:pt idx="14">
                  <c:v>368.6</c:v>
                </c:pt>
                <c:pt idx="15">
                  <c:v>381.2</c:v>
                </c:pt>
                <c:pt idx="16">
                  <c:v>392.9</c:v>
                </c:pt>
                <c:pt idx="17">
                  <c:v>406.6</c:v>
                </c:pt>
                <c:pt idx="18">
                  <c:v>419</c:v>
                </c:pt>
              </c:numCache>
            </c:numRef>
          </c:val>
          <c:smooth val="0"/>
          <c:extLst>
            <c:ext xmlns:c16="http://schemas.microsoft.com/office/drawing/2014/chart" uri="{C3380CC4-5D6E-409C-BE32-E72D297353CC}">
              <c16:uniqueId val="{00000000-A923-4CB3-8778-D6F9F55963EB}"/>
            </c:ext>
          </c:extLst>
        </c:ser>
        <c:ser>
          <c:idx val="1"/>
          <c:order val="1"/>
          <c:tx>
            <c:strRef>
              <c:f>Sheet1!$C$1</c:f>
              <c:strCache>
                <c:ptCount val="1"/>
                <c:pt idx="0">
                  <c:v>EPIC Projections</c:v>
                </c:pt>
              </c:strCache>
            </c:strRef>
          </c:tx>
          <c:spPr>
            <a:ln w="76200">
              <a:solidFill>
                <a:srgbClr val="FF9900"/>
              </a:solidFill>
            </a:ln>
          </c:spPr>
          <c:marker>
            <c:spPr>
              <a:solidFill>
                <a:srgbClr val="FF9900"/>
              </a:solidFill>
            </c:spPr>
          </c:marker>
          <c:dPt>
            <c:idx val="19"/>
            <c:marker>
              <c:spPr>
                <a:solidFill>
                  <a:srgbClr val="A50021"/>
                </a:solidFill>
              </c:spPr>
            </c:marker>
            <c:bubble3D val="0"/>
            <c:spPr>
              <a:ln w="76200" cmpd="dbl">
                <a:solidFill>
                  <a:srgbClr val="A50021"/>
                </a:solidFill>
                <a:prstDash val="solid"/>
              </a:ln>
            </c:spPr>
            <c:extLst>
              <c:ext xmlns:c16="http://schemas.microsoft.com/office/drawing/2014/chart" uri="{C3380CC4-5D6E-409C-BE32-E72D297353CC}">
                <c16:uniqueId val="{00000000-01DF-4214-8106-053F0958C73E}"/>
              </c:ext>
            </c:extLst>
          </c:dPt>
          <c:dPt>
            <c:idx val="20"/>
            <c:marker>
              <c:spPr>
                <a:solidFill>
                  <a:srgbClr val="A50021"/>
                </a:solidFill>
              </c:spPr>
            </c:marker>
            <c:bubble3D val="0"/>
            <c:spPr>
              <a:ln w="76200" cmpd="dbl">
                <a:solidFill>
                  <a:srgbClr val="A50021"/>
                </a:solidFill>
                <a:prstDash val="solid"/>
              </a:ln>
            </c:spPr>
            <c:extLst>
              <c:ext xmlns:c16="http://schemas.microsoft.com/office/drawing/2014/chart" uri="{C3380CC4-5D6E-409C-BE32-E72D297353CC}">
                <c16:uniqueId val="{00000001-01DF-4214-8106-053F0958C73E}"/>
              </c:ext>
            </c:extLst>
          </c:dPt>
          <c:dPt>
            <c:idx val="21"/>
            <c:marker>
              <c:spPr>
                <a:solidFill>
                  <a:srgbClr val="A50021"/>
                </a:solidFill>
              </c:spPr>
            </c:marker>
            <c:bubble3D val="0"/>
            <c:spPr>
              <a:ln w="76200" cmpd="dbl">
                <a:solidFill>
                  <a:srgbClr val="A50021"/>
                </a:solidFill>
                <a:prstDash val="solid"/>
              </a:ln>
            </c:spPr>
            <c:extLst>
              <c:ext xmlns:c16="http://schemas.microsoft.com/office/drawing/2014/chart" uri="{C3380CC4-5D6E-409C-BE32-E72D297353CC}">
                <c16:uniqueId val="{00000002-01DF-4214-8106-053F0958C73E}"/>
              </c:ext>
            </c:extLst>
          </c:dPt>
          <c:dPt>
            <c:idx val="22"/>
            <c:marker>
              <c:spPr>
                <a:solidFill>
                  <a:srgbClr val="A50021"/>
                </a:solidFill>
                <a:ln>
                  <a:solidFill>
                    <a:srgbClr val="002060"/>
                  </a:solidFill>
                </a:ln>
              </c:spPr>
            </c:marker>
            <c:bubble3D val="0"/>
            <c:spPr>
              <a:ln w="76200" cmpd="dbl">
                <a:solidFill>
                  <a:srgbClr val="A50021"/>
                </a:solidFill>
                <a:prstDash val="solid"/>
              </a:ln>
            </c:spPr>
            <c:extLst>
              <c:ext xmlns:c16="http://schemas.microsoft.com/office/drawing/2014/chart" uri="{C3380CC4-5D6E-409C-BE32-E72D297353CC}">
                <c16:uniqueId val="{00000003-01DF-4214-8106-053F0958C73E}"/>
              </c:ext>
            </c:extLst>
          </c:dPt>
          <c:cat>
            <c:numRef>
              <c:f>Sheet1!$A$2:$A$24</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Sheet1!$C$2:$C$24</c:f>
              <c:numCache>
                <c:formatCode>General</c:formatCode>
                <c:ptCount val="23"/>
                <c:pt idx="13">
                  <c:v>358</c:v>
                </c:pt>
                <c:pt idx="14">
                  <c:v>360</c:v>
                </c:pt>
                <c:pt idx="15">
                  <c:v>377</c:v>
                </c:pt>
                <c:pt idx="16">
                  <c:v>393</c:v>
                </c:pt>
                <c:pt idx="17">
                  <c:v>398</c:v>
                </c:pt>
                <c:pt idx="18">
                  <c:v>403</c:v>
                </c:pt>
              </c:numCache>
            </c:numRef>
          </c:val>
          <c:smooth val="0"/>
          <c:extLst>
            <c:ext xmlns:c16="http://schemas.microsoft.com/office/drawing/2014/chart" uri="{C3380CC4-5D6E-409C-BE32-E72D297353CC}">
              <c16:uniqueId val="{00000001-A923-4CB3-8778-D6F9F55963EB}"/>
            </c:ext>
          </c:extLst>
        </c:ser>
        <c:ser>
          <c:idx val="2"/>
          <c:order val="2"/>
          <c:tx>
            <c:strRef>
              <c:f>Sheet1!$D$1</c:f>
              <c:strCache>
                <c:ptCount val="1"/>
                <c:pt idx="0">
                  <c:v>Column1</c:v>
                </c:pt>
              </c:strCache>
            </c:strRef>
          </c:tx>
          <c:spPr>
            <a:ln w="104775" cmpd="dbl">
              <a:solidFill>
                <a:srgbClr val="A50021"/>
              </a:solidFill>
            </a:ln>
          </c:spPr>
          <c:marker>
            <c:spPr>
              <a:solidFill>
                <a:srgbClr val="A50021"/>
              </a:solidFill>
            </c:spPr>
          </c:marker>
          <c:cat>
            <c:numRef>
              <c:f>Sheet1!$A$2:$A$24</c:f>
              <c:numCache>
                <c:formatCode>General</c:formatCod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numCache>
            </c:numRef>
          </c:cat>
          <c:val>
            <c:numRef>
              <c:f>Sheet1!$D$2:$D$24</c:f>
              <c:numCache>
                <c:formatCode>General</c:formatCode>
                <c:ptCount val="23"/>
                <c:pt idx="18">
                  <c:v>419</c:v>
                </c:pt>
                <c:pt idx="19">
                  <c:v>430</c:v>
                </c:pt>
                <c:pt idx="20">
                  <c:v>440</c:v>
                </c:pt>
                <c:pt idx="21">
                  <c:v>450</c:v>
                </c:pt>
                <c:pt idx="22">
                  <c:v>458</c:v>
                </c:pt>
              </c:numCache>
            </c:numRef>
          </c:val>
          <c:smooth val="0"/>
          <c:extLst>
            <c:ext xmlns:c16="http://schemas.microsoft.com/office/drawing/2014/chart" uri="{C3380CC4-5D6E-409C-BE32-E72D297353CC}">
              <c16:uniqueId val="{00000004-01DF-4214-8106-053F0958C73E}"/>
            </c:ext>
          </c:extLst>
        </c:ser>
        <c:dLbls>
          <c:showLegendKey val="0"/>
          <c:showVal val="0"/>
          <c:showCatName val="0"/>
          <c:showSerName val="0"/>
          <c:showPercent val="0"/>
          <c:showBubbleSize val="0"/>
        </c:dLbls>
        <c:marker val="1"/>
        <c:smooth val="0"/>
        <c:axId val="237437240"/>
        <c:axId val="237368704"/>
      </c:lineChart>
      <c:catAx>
        <c:axId val="237437240"/>
        <c:scaling>
          <c:orientation val="minMax"/>
        </c:scaling>
        <c:delete val="0"/>
        <c:axPos val="b"/>
        <c:numFmt formatCode="General" sourceLinked="0"/>
        <c:majorTickMark val="out"/>
        <c:minorTickMark val="none"/>
        <c:tickLblPos val="nextTo"/>
        <c:txPr>
          <a:bodyPr rot="-3060000"/>
          <a:lstStyle/>
          <a:p>
            <a:pPr>
              <a:defRPr b="1" i="0" baseline="0"/>
            </a:pPr>
            <a:endParaRPr lang="en-US"/>
          </a:p>
        </c:txPr>
        <c:crossAx val="237368704"/>
        <c:crossesAt val="330"/>
        <c:auto val="1"/>
        <c:lblAlgn val="ctr"/>
        <c:lblOffset val="100"/>
        <c:noMultiLvlLbl val="0"/>
      </c:catAx>
      <c:valAx>
        <c:axId val="237368704"/>
        <c:scaling>
          <c:orientation val="minMax"/>
          <c:max val="460"/>
          <c:min val="330"/>
        </c:scaling>
        <c:delete val="0"/>
        <c:axPos val="l"/>
        <c:majorGridlines/>
        <c:numFmt formatCode="#,##0" sourceLinked="0"/>
        <c:majorTickMark val="out"/>
        <c:minorTickMark val="none"/>
        <c:tickLblPos val="nextTo"/>
        <c:txPr>
          <a:bodyPr/>
          <a:lstStyle/>
          <a:p>
            <a:pPr>
              <a:defRPr sz="2400" b="1" i="0" baseline="0"/>
            </a:pPr>
            <a:endParaRPr lang="en-US"/>
          </a:p>
        </c:txPr>
        <c:crossAx val="237437240"/>
        <c:crosses val="autoZero"/>
        <c:crossBetween val="between"/>
      </c:valAx>
      <c:spPr>
        <a:noFill/>
        <a:ln w="25400">
          <a:noFill/>
        </a:ln>
      </c:spPr>
    </c:plotArea>
    <c:plotVisOnly val="1"/>
    <c:dispBlanksAs val="gap"/>
    <c:showDLblsOverMax val="0"/>
  </c:chart>
  <c:spPr>
    <a:solidFill>
      <a:schemeClr val="bg1"/>
    </a:solidFill>
  </c:spPr>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0.43063</cdr:x>
      <cdr:y>0.3328</cdr:y>
    </cdr:from>
    <cdr:to>
      <cdr:x>0.65453</cdr:x>
      <cdr:y>0.6751</cdr:y>
    </cdr:to>
    <cdr:sp macro="" textlink="">
      <cdr:nvSpPr>
        <cdr:cNvPr id="4" name="TextBox 3"/>
        <cdr:cNvSpPr txBox="1"/>
      </cdr:nvSpPr>
      <cdr:spPr>
        <a:xfrm xmlns:a="http://schemas.openxmlformats.org/drawingml/2006/main">
          <a:off x="3543916" y="1574538"/>
          <a:ext cx="1842608" cy="161946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0.73019</cdr:x>
      <cdr:y>0.5</cdr:y>
    </cdr:from>
    <cdr:to>
      <cdr:x>0.96649</cdr:x>
      <cdr:y>0.64923</cdr:y>
    </cdr:to>
    <cdr:sp macro="" textlink="">
      <cdr:nvSpPr>
        <cdr:cNvPr id="7" name="TextBox 12">
          <a:extLst xmlns:a="http://schemas.openxmlformats.org/drawingml/2006/main">
            <a:ext uri="{FF2B5EF4-FFF2-40B4-BE49-F238E27FC236}">
              <a16:creationId xmlns:a16="http://schemas.microsoft.com/office/drawing/2014/main" id="{CCC7CDF1-B3B3-4AF2-92AD-A4CE65E70187}"/>
            </a:ext>
          </a:extLst>
        </cdr:cNvPr>
        <cdr:cNvSpPr txBox="1"/>
      </cdr:nvSpPr>
      <cdr:spPr>
        <a:xfrm xmlns:a="http://schemas.openxmlformats.org/drawingml/2006/main">
          <a:off x="6332912" y="2801543"/>
          <a:ext cx="2049379" cy="836126"/>
        </a:xfrm>
        <a:prstGeom xmlns:a="http://schemas.openxmlformats.org/drawingml/2006/main" prst="rect">
          <a:avLst/>
        </a:prstGeom>
        <a:solidFill xmlns:a="http://schemas.openxmlformats.org/drawingml/2006/main">
          <a:srgbClr val="FFC000"/>
        </a:solidFill>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a:lstStyle>
        <a:p xmlns:a="http://schemas.openxmlformats.org/drawingml/2006/main">
          <a:pPr algn="ctr">
            <a:lnSpc>
              <a:spcPts val="2900"/>
            </a:lnSpc>
          </a:pPr>
          <a:r>
            <a:rPr lang="en-US" sz="2800" b="1" dirty="0"/>
            <a:t>EPIC 1 Projected</a:t>
          </a:r>
        </a:p>
      </cdr:txBody>
    </cdr:sp>
  </cdr:relSizeAnchor>
  <cdr:relSizeAnchor xmlns:cdr="http://schemas.openxmlformats.org/drawingml/2006/chartDrawing">
    <cdr:from>
      <cdr:x>0.60964</cdr:x>
      <cdr:y>0.09313</cdr:y>
    </cdr:from>
    <cdr:to>
      <cdr:x>0.83001</cdr:x>
      <cdr:y>0.24236</cdr:y>
    </cdr:to>
    <cdr:sp macro="" textlink="">
      <cdr:nvSpPr>
        <cdr:cNvPr id="8" name="TextBox 12">
          <a:extLst xmlns:a="http://schemas.openxmlformats.org/drawingml/2006/main">
            <a:ext uri="{FF2B5EF4-FFF2-40B4-BE49-F238E27FC236}">
              <a16:creationId xmlns:a16="http://schemas.microsoft.com/office/drawing/2014/main" id="{6D992842-C55F-4ED3-8919-CE57F3C058D0}"/>
            </a:ext>
          </a:extLst>
        </cdr:cNvPr>
        <cdr:cNvSpPr txBox="1"/>
      </cdr:nvSpPr>
      <cdr:spPr>
        <a:xfrm xmlns:a="http://schemas.openxmlformats.org/drawingml/2006/main">
          <a:off x="5287392" y="521816"/>
          <a:ext cx="1911259" cy="836126"/>
        </a:xfrm>
        <a:prstGeom xmlns:a="http://schemas.openxmlformats.org/drawingml/2006/main" prst="rect">
          <a:avLst/>
        </a:prstGeom>
        <a:solidFill xmlns:a="http://schemas.openxmlformats.org/drawingml/2006/main">
          <a:srgbClr val="A50021"/>
        </a:solidFill>
        <a:ln xmlns:a="http://schemas.openxmlformats.org/drawingml/2006/main">
          <a:solidFill>
            <a:schemeClr val="tx1"/>
          </a:solidFill>
        </a:l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ts val="2900"/>
            </a:lnSpc>
          </a:pPr>
          <a:r>
            <a:rPr lang="en-US" sz="2800" b="1" dirty="0">
              <a:solidFill>
                <a:schemeClr val="bg1"/>
              </a:solidFill>
            </a:rPr>
            <a:t>EPIC 2 Projected</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p:cNvSpPr>
            <a:spLocks noGrp="1" noChangeArrowheads="1"/>
          </p:cNvSpPr>
          <p:nvPr>
            <p:ph type="hdr" sz="quarter"/>
          </p:nvPr>
        </p:nvSpPr>
        <p:spPr bwMode="auto">
          <a:xfrm>
            <a:off x="6" y="4"/>
            <a:ext cx="3038145" cy="465743"/>
          </a:xfrm>
          <a:prstGeom prst="rect">
            <a:avLst/>
          </a:prstGeom>
          <a:noFill/>
          <a:ln w="9525">
            <a:noFill/>
            <a:miter lim="800000"/>
            <a:headEnd/>
            <a:tailEnd/>
          </a:ln>
          <a:effectLst/>
        </p:spPr>
        <p:txBody>
          <a:bodyPr vert="horz" wrap="square" lIns="93161" tIns="46579" rIns="93161" bIns="46579" numCol="1" anchor="t" anchorCtr="0" compatLnSpc="1">
            <a:prstTxWarp prst="textNoShape">
              <a:avLst/>
            </a:prstTxWarp>
          </a:bodyPr>
          <a:lstStyle>
            <a:lvl1pPr defTabSz="931693">
              <a:defRPr sz="1200" dirty="0">
                <a:latin typeface="Arial" charset="0"/>
                <a:ea typeface="+mn-ea"/>
                <a:cs typeface="+mn-cs"/>
              </a:defRPr>
            </a:lvl1pPr>
          </a:lstStyle>
          <a:p>
            <a:pPr>
              <a:defRPr/>
            </a:pPr>
            <a:endParaRPr lang="en-US" dirty="0"/>
          </a:p>
        </p:txBody>
      </p:sp>
      <p:sp>
        <p:nvSpPr>
          <p:cNvPr id="208899" name="Rectangle 3"/>
          <p:cNvSpPr>
            <a:spLocks noGrp="1" noChangeArrowheads="1"/>
          </p:cNvSpPr>
          <p:nvPr>
            <p:ph type="dt" sz="quarter" idx="1"/>
          </p:nvPr>
        </p:nvSpPr>
        <p:spPr bwMode="auto">
          <a:xfrm>
            <a:off x="3970739" y="4"/>
            <a:ext cx="3038145" cy="465743"/>
          </a:xfrm>
          <a:prstGeom prst="rect">
            <a:avLst/>
          </a:prstGeom>
          <a:noFill/>
          <a:ln w="9525">
            <a:noFill/>
            <a:miter lim="800000"/>
            <a:headEnd/>
            <a:tailEnd/>
          </a:ln>
          <a:effectLst/>
        </p:spPr>
        <p:txBody>
          <a:bodyPr vert="horz" wrap="square" lIns="93161" tIns="46579" rIns="93161" bIns="46579" numCol="1" anchor="t" anchorCtr="0" compatLnSpc="1">
            <a:prstTxWarp prst="textNoShape">
              <a:avLst/>
            </a:prstTxWarp>
          </a:bodyPr>
          <a:lstStyle>
            <a:lvl1pPr algn="r" defTabSz="931693">
              <a:defRPr sz="1200" dirty="0">
                <a:latin typeface="Arial" charset="0"/>
                <a:ea typeface="+mn-ea"/>
                <a:cs typeface="+mn-cs"/>
              </a:defRPr>
            </a:lvl1pPr>
          </a:lstStyle>
          <a:p>
            <a:pPr>
              <a:defRPr/>
            </a:pPr>
            <a:endParaRPr lang="en-US" dirty="0"/>
          </a:p>
        </p:txBody>
      </p:sp>
      <p:sp>
        <p:nvSpPr>
          <p:cNvPr id="208900" name="Rectangle 4"/>
          <p:cNvSpPr>
            <a:spLocks noGrp="1" noChangeArrowheads="1"/>
          </p:cNvSpPr>
          <p:nvPr>
            <p:ph type="ftr" sz="quarter" idx="2"/>
          </p:nvPr>
        </p:nvSpPr>
        <p:spPr bwMode="auto">
          <a:xfrm>
            <a:off x="6" y="8829127"/>
            <a:ext cx="3038145" cy="465743"/>
          </a:xfrm>
          <a:prstGeom prst="rect">
            <a:avLst/>
          </a:prstGeom>
          <a:noFill/>
          <a:ln w="9525">
            <a:noFill/>
            <a:miter lim="800000"/>
            <a:headEnd/>
            <a:tailEnd/>
          </a:ln>
          <a:effectLst/>
        </p:spPr>
        <p:txBody>
          <a:bodyPr vert="horz" wrap="square" lIns="93161" tIns="46579" rIns="93161" bIns="46579" numCol="1" anchor="b" anchorCtr="0" compatLnSpc="1">
            <a:prstTxWarp prst="textNoShape">
              <a:avLst/>
            </a:prstTxWarp>
          </a:bodyPr>
          <a:lstStyle>
            <a:lvl1pPr defTabSz="931693">
              <a:defRPr sz="1200" dirty="0">
                <a:latin typeface="Arial" charset="0"/>
                <a:ea typeface="+mn-ea"/>
                <a:cs typeface="+mn-cs"/>
              </a:defRPr>
            </a:lvl1pPr>
          </a:lstStyle>
          <a:p>
            <a:pPr>
              <a:defRPr/>
            </a:pPr>
            <a:endParaRPr lang="en-US" dirty="0"/>
          </a:p>
        </p:txBody>
      </p:sp>
      <p:sp>
        <p:nvSpPr>
          <p:cNvPr id="208901" name="Rectangle 5"/>
          <p:cNvSpPr>
            <a:spLocks noGrp="1" noChangeArrowheads="1"/>
          </p:cNvSpPr>
          <p:nvPr>
            <p:ph type="sldNum" sz="quarter" idx="3"/>
          </p:nvPr>
        </p:nvSpPr>
        <p:spPr bwMode="auto">
          <a:xfrm>
            <a:off x="3970739" y="8829127"/>
            <a:ext cx="3038145" cy="465743"/>
          </a:xfrm>
          <a:prstGeom prst="rect">
            <a:avLst/>
          </a:prstGeom>
          <a:noFill/>
          <a:ln w="9525">
            <a:noFill/>
            <a:miter lim="800000"/>
            <a:headEnd/>
            <a:tailEnd/>
          </a:ln>
          <a:effectLst/>
        </p:spPr>
        <p:txBody>
          <a:bodyPr vert="horz" wrap="square" lIns="93161" tIns="46579" rIns="93161" bIns="46579" numCol="1" anchor="b" anchorCtr="0" compatLnSpc="1">
            <a:prstTxWarp prst="textNoShape">
              <a:avLst/>
            </a:prstTxWarp>
          </a:bodyPr>
          <a:lstStyle>
            <a:lvl1pPr algn="r" defTabSz="931693">
              <a:defRPr sz="1200">
                <a:ea typeface="ＭＳ Ｐゴシック" charset="-128"/>
                <a:cs typeface="+mn-cs"/>
              </a:defRPr>
            </a:lvl1pPr>
          </a:lstStyle>
          <a:p>
            <a:pPr>
              <a:defRPr/>
            </a:pPr>
            <a:fld id="{B7823D51-5C0C-46BA-82C8-6838F72076A0}" type="slidenum">
              <a:rPr lang="en-US"/>
              <a:pPr>
                <a:defRPr/>
              </a:pPr>
              <a:t>‹#›</a:t>
            </a:fld>
            <a:endParaRPr lang="en-US" dirty="0"/>
          </a:p>
        </p:txBody>
      </p:sp>
    </p:spTree>
    <p:extLst>
      <p:ext uri="{BB962C8B-B14F-4D97-AF65-F5344CB8AC3E}">
        <p14:creationId xmlns:p14="http://schemas.microsoft.com/office/powerpoint/2010/main" val="3986304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6" y="4"/>
            <a:ext cx="3038145" cy="465743"/>
          </a:xfrm>
          <a:prstGeom prst="rect">
            <a:avLst/>
          </a:prstGeom>
          <a:noFill/>
          <a:ln w="9525">
            <a:noFill/>
            <a:miter lim="800000"/>
            <a:headEnd/>
            <a:tailEnd/>
          </a:ln>
          <a:effectLst/>
        </p:spPr>
        <p:txBody>
          <a:bodyPr vert="horz" wrap="square" lIns="93161" tIns="46579" rIns="93161" bIns="46579" numCol="1" anchor="t" anchorCtr="0" compatLnSpc="1">
            <a:prstTxWarp prst="textNoShape">
              <a:avLst/>
            </a:prstTxWarp>
          </a:bodyPr>
          <a:lstStyle>
            <a:lvl1pPr defTabSz="931693">
              <a:defRPr sz="1200" dirty="0">
                <a:latin typeface="Arial" charset="0"/>
                <a:ea typeface="+mn-ea"/>
                <a:cs typeface="+mn-cs"/>
              </a:defRPr>
            </a:lvl1pPr>
          </a:lstStyle>
          <a:p>
            <a:pPr>
              <a:defRPr/>
            </a:pPr>
            <a:endParaRPr lang="en-US" dirty="0"/>
          </a:p>
        </p:txBody>
      </p:sp>
      <p:sp>
        <p:nvSpPr>
          <p:cNvPr id="39939" name="Rectangle 3"/>
          <p:cNvSpPr>
            <a:spLocks noGrp="1" noChangeArrowheads="1"/>
          </p:cNvSpPr>
          <p:nvPr>
            <p:ph type="dt" idx="1"/>
          </p:nvPr>
        </p:nvSpPr>
        <p:spPr bwMode="auto">
          <a:xfrm>
            <a:off x="3970739" y="4"/>
            <a:ext cx="3038145" cy="465743"/>
          </a:xfrm>
          <a:prstGeom prst="rect">
            <a:avLst/>
          </a:prstGeom>
          <a:noFill/>
          <a:ln w="9525">
            <a:noFill/>
            <a:miter lim="800000"/>
            <a:headEnd/>
            <a:tailEnd/>
          </a:ln>
          <a:effectLst/>
        </p:spPr>
        <p:txBody>
          <a:bodyPr vert="horz" wrap="square" lIns="93161" tIns="46579" rIns="93161" bIns="46579" numCol="1" anchor="t" anchorCtr="0" compatLnSpc="1">
            <a:prstTxWarp prst="textNoShape">
              <a:avLst/>
            </a:prstTxWarp>
          </a:bodyPr>
          <a:lstStyle>
            <a:lvl1pPr algn="r" defTabSz="931693">
              <a:defRPr sz="1200" dirty="0">
                <a:latin typeface="Arial" charset="0"/>
                <a:ea typeface="+mn-ea"/>
                <a:cs typeface="+mn-cs"/>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1181100" y="695325"/>
            <a:ext cx="4648200" cy="3486150"/>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701350" y="4416103"/>
            <a:ext cx="5607711" cy="4183995"/>
          </a:xfrm>
          <a:prstGeom prst="rect">
            <a:avLst/>
          </a:prstGeom>
          <a:noFill/>
          <a:ln w="9525">
            <a:noFill/>
            <a:miter lim="800000"/>
            <a:headEnd/>
            <a:tailEnd/>
          </a:ln>
          <a:effectLst/>
        </p:spPr>
        <p:txBody>
          <a:bodyPr vert="horz" wrap="square" lIns="93161" tIns="46579" rIns="93161" bIns="4657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9942" name="Rectangle 6"/>
          <p:cNvSpPr>
            <a:spLocks noGrp="1" noChangeArrowheads="1"/>
          </p:cNvSpPr>
          <p:nvPr>
            <p:ph type="ftr" sz="quarter" idx="4"/>
          </p:nvPr>
        </p:nvSpPr>
        <p:spPr bwMode="auto">
          <a:xfrm>
            <a:off x="6" y="8829127"/>
            <a:ext cx="3038145" cy="465743"/>
          </a:xfrm>
          <a:prstGeom prst="rect">
            <a:avLst/>
          </a:prstGeom>
          <a:noFill/>
          <a:ln w="9525">
            <a:noFill/>
            <a:miter lim="800000"/>
            <a:headEnd/>
            <a:tailEnd/>
          </a:ln>
          <a:effectLst/>
        </p:spPr>
        <p:txBody>
          <a:bodyPr vert="horz" wrap="square" lIns="93161" tIns="46579" rIns="93161" bIns="46579" numCol="1" anchor="b" anchorCtr="0" compatLnSpc="1">
            <a:prstTxWarp prst="textNoShape">
              <a:avLst/>
            </a:prstTxWarp>
          </a:bodyPr>
          <a:lstStyle>
            <a:lvl1pPr defTabSz="931693">
              <a:defRPr sz="1200" dirty="0">
                <a:latin typeface="Arial" charset="0"/>
                <a:ea typeface="+mn-ea"/>
                <a:cs typeface="+mn-cs"/>
              </a:defRPr>
            </a:lvl1pPr>
          </a:lstStyle>
          <a:p>
            <a:pPr>
              <a:defRPr/>
            </a:pPr>
            <a:endParaRPr lang="en-US" dirty="0"/>
          </a:p>
        </p:txBody>
      </p:sp>
      <p:sp>
        <p:nvSpPr>
          <p:cNvPr id="39943" name="Rectangle 7"/>
          <p:cNvSpPr>
            <a:spLocks noGrp="1" noChangeArrowheads="1"/>
          </p:cNvSpPr>
          <p:nvPr>
            <p:ph type="sldNum" sz="quarter" idx="5"/>
          </p:nvPr>
        </p:nvSpPr>
        <p:spPr bwMode="auto">
          <a:xfrm>
            <a:off x="3970739" y="8829127"/>
            <a:ext cx="3038145" cy="465743"/>
          </a:xfrm>
          <a:prstGeom prst="rect">
            <a:avLst/>
          </a:prstGeom>
          <a:noFill/>
          <a:ln w="9525">
            <a:noFill/>
            <a:miter lim="800000"/>
            <a:headEnd/>
            <a:tailEnd/>
          </a:ln>
          <a:effectLst/>
        </p:spPr>
        <p:txBody>
          <a:bodyPr vert="horz" wrap="square" lIns="93161" tIns="46579" rIns="93161" bIns="46579" numCol="1" anchor="b" anchorCtr="0" compatLnSpc="1">
            <a:prstTxWarp prst="textNoShape">
              <a:avLst/>
            </a:prstTxWarp>
          </a:bodyPr>
          <a:lstStyle>
            <a:lvl1pPr algn="r" defTabSz="931693">
              <a:defRPr sz="1200">
                <a:ea typeface="ＭＳ Ｐゴシック" charset="-128"/>
                <a:cs typeface="+mn-cs"/>
              </a:defRPr>
            </a:lvl1pPr>
          </a:lstStyle>
          <a:p>
            <a:pPr>
              <a:defRPr/>
            </a:pPr>
            <a:fld id="{A1520428-9C87-493F-95C6-08F0E0D15A8B}" type="slidenum">
              <a:rPr lang="en-US"/>
              <a:pPr>
                <a:defRPr/>
              </a:pPr>
              <a:t>‹#›</a:t>
            </a:fld>
            <a:endParaRPr lang="en-US" dirty="0"/>
          </a:p>
        </p:txBody>
      </p:sp>
    </p:spTree>
    <p:extLst>
      <p:ext uri="{BB962C8B-B14F-4D97-AF65-F5344CB8AC3E}">
        <p14:creationId xmlns:p14="http://schemas.microsoft.com/office/powerpoint/2010/main" val="2480524244"/>
      </p:ext>
    </p:extLst>
  </p:cSld>
  <p:clrMap bg1="lt1" tx1="dk1" bg2="lt2" tx2="dk2" accent1="accent1" accent2="accent2" accent3="accent3" accent4="accent4" accent5="accent5" accent6="accent6" hlink="hlink" folHlink="folHlink"/>
  <p:notesStyle>
    <a:lvl1pPr algn="l" rtl="0" eaLnBrk="0" fontAlgn="base" hangingPunct="0">
      <a:lnSpc>
        <a:spcPts val="1600"/>
      </a:lnSpc>
      <a:spcBef>
        <a:spcPts val="0"/>
      </a:spcBef>
      <a:spcAft>
        <a:spcPts val="1800"/>
      </a:spcAft>
      <a:defRPr sz="1600" b="1" kern="1200">
        <a:solidFill>
          <a:schemeClr val="tx1"/>
        </a:solidFill>
        <a:latin typeface="Arial" charset="0"/>
        <a:ea typeface="ＭＳ Ｐゴシック" charset="-128"/>
        <a:cs typeface="ＭＳ Ｐゴシック" charset="-128"/>
      </a:defRPr>
    </a:lvl1pPr>
    <a:lvl2pPr marL="457200" algn="l" rtl="0" eaLnBrk="0" fontAlgn="base" hangingPunct="0">
      <a:lnSpc>
        <a:spcPts val="1600"/>
      </a:lnSpc>
      <a:spcBef>
        <a:spcPts val="0"/>
      </a:spcBef>
      <a:spcAft>
        <a:spcPts val="1800"/>
      </a:spcAft>
      <a:defRPr sz="1600" b="1" kern="1200">
        <a:solidFill>
          <a:schemeClr val="tx1"/>
        </a:solidFill>
        <a:latin typeface="Arial" charset="0"/>
        <a:ea typeface="ＭＳ Ｐゴシック" charset="-128"/>
        <a:cs typeface="ＭＳ Ｐゴシック"/>
      </a:defRPr>
    </a:lvl2pPr>
    <a:lvl3pPr marL="914400" algn="l" rtl="0" eaLnBrk="0" fontAlgn="base" hangingPunct="0">
      <a:lnSpc>
        <a:spcPts val="1600"/>
      </a:lnSpc>
      <a:spcBef>
        <a:spcPts val="0"/>
      </a:spcBef>
      <a:spcAft>
        <a:spcPts val="1800"/>
      </a:spcAft>
      <a:defRPr sz="1600" b="1" kern="1200">
        <a:solidFill>
          <a:schemeClr val="tx1"/>
        </a:solidFill>
        <a:latin typeface="Arial" charset="0"/>
        <a:ea typeface="ＭＳ Ｐゴシック" charset="-128"/>
        <a:cs typeface="ＭＳ Ｐゴシック"/>
      </a:defRPr>
    </a:lvl3pPr>
    <a:lvl4pPr marL="1371600" algn="l" rtl="0" eaLnBrk="0" fontAlgn="base" hangingPunct="0">
      <a:lnSpc>
        <a:spcPts val="1600"/>
      </a:lnSpc>
      <a:spcBef>
        <a:spcPts val="0"/>
      </a:spcBef>
      <a:spcAft>
        <a:spcPts val="1800"/>
      </a:spcAft>
      <a:defRPr sz="1600" b="1" kern="1200">
        <a:solidFill>
          <a:schemeClr val="tx1"/>
        </a:solidFill>
        <a:latin typeface="Arial" charset="0"/>
        <a:ea typeface="ＭＳ Ｐゴシック" charset="-128"/>
        <a:cs typeface="ＭＳ Ｐゴシック"/>
      </a:defRPr>
    </a:lvl4pPr>
    <a:lvl5pPr marL="1828800" algn="l" rtl="0" eaLnBrk="0" fontAlgn="base" hangingPunct="0">
      <a:lnSpc>
        <a:spcPts val="1600"/>
      </a:lnSpc>
      <a:spcBef>
        <a:spcPts val="0"/>
      </a:spcBef>
      <a:spcAft>
        <a:spcPts val="1800"/>
      </a:spcAft>
      <a:defRPr sz="1600" b="1" kern="1200">
        <a:solidFill>
          <a:schemeClr val="tx1"/>
        </a:solidFill>
        <a:latin typeface="Arial"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futurism.com/the-byte/automation-robot-steal-jobs-stat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04" rtl="0" eaLnBrk="1" fontAlgn="base" latinLnBrk="0" hangingPunct="1">
              <a:lnSpc>
                <a:spcPct val="100000"/>
              </a:lnSpc>
              <a:spcBef>
                <a:spcPct val="0"/>
              </a:spcBef>
              <a:spcAft>
                <a:spcPct val="0"/>
              </a:spcAft>
              <a:buClrTx/>
              <a:buSzTx/>
              <a:buFontTx/>
              <a:buNone/>
              <a:tabLst/>
              <a:defRPr/>
            </a:pPr>
            <a:fld id="{A1520428-9C87-493F-95C6-08F0E0D15A8B}"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31704"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389438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In just 4 years – 27% of all jobs will be new professions, like, </a:t>
            </a:r>
            <a:r>
              <a:rPr lang="en-US" sz="1600" b="1" dirty="0">
                <a:highlight>
                  <a:srgbClr val="FFFF00"/>
                </a:highlight>
              </a:rPr>
              <a:t>Block Chain or Artificial Intelligence</a:t>
            </a:r>
          </a:p>
          <a:p>
            <a:r>
              <a:rPr lang="en-US" sz="1600" b="1" dirty="0"/>
              <a:t>Most of us will require some sort of retraining!</a:t>
            </a:r>
          </a:p>
          <a:p>
            <a:endParaRPr lang="en-US" dirty="0"/>
          </a:p>
        </p:txBody>
      </p:sp>
      <p:sp>
        <p:nvSpPr>
          <p:cNvPr id="4" name="Slide Number Placeholder 3"/>
          <p:cNvSpPr>
            <a:spLocks noGrp="1"/>
          </p:cNvSpPr>
          <p:nvPr>
            <p:ph type="sldNum" sz="quarter" idx="5"/>
          </p:nvPr>
        </p:nvSpPr>
        <p:spPr/>
        <p:txBody>
          <a:bodyPr/>
          <a:lstStyle/>
          <a:p>
            <a:pPr>
              <a:defRPr/>
            </a:pPr>
            <a:fld id="{A1520428-9C87-493F-95C6-08F0E0D15A8B}" type="slidenum">
              <a:rPr lang="en-US" smtClean="0"/>
              <a:pPr>
                <a:defRPr/>
              </a:pPr>
              <a:t>10</a:t>
            </a:fld>
            <a:endParaRPr lang="en-US" dirty="0"/>
          </a:p>
        </p:txBody>
      </p:sp>
    </p:spTree>
    <p:extLst>
      <p:ext uri="{BB962C8B-B14F-4D97-AF65-F5344CB8AC3E}">
        <p14:creationId xmlns:p14="http://schemas.microsoft.com/office/powerpoint/2010/main" val="954324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u="sng" dirty="0">
                <a:hlinkClick r:id="rId3"/>
              </a:rPr>
              <a:t>https://futurism.com/the-byte/automation-robot-steal-jobs-states</a:t>
            </a:r>
            <a:endParaRPr lang="en-US" sz="1600" b="1" u="sng" dirty="0"/>
          </a:p>
          <a:p>
            <a:r>
              <a:rPr lang="en-US" sz="1600" b="1" u="none" dirty="0"/>
              <a:t>Here are some of the jobs most vulnerable to Artificial Intellegence and Automation</a:t>
            </a:r>
          </a:p>
          <a:p>
            <a:r>
              <a:rPr lang="en-US" sz="1600" b="1" u="none" dirty="0"/>
              <a:t>Interesting that Nevada as a state is considered the </a:t>
            </a:r>
            <a:r>
              <a:rPr lang="en-US" sz="1600" b="1" u="sng" dirty="0"/>
              <a:t>most vulnerable </a:t>
            </a:r>
            <a:r>
              <a:rPr lang="en-US" sz="1600" b="1" u="none" dirty="0"/>
              <a:t>– 3 of every 5 jobs in the state at risk</a:t>
            </a:r>
          </a:p>
          <a:p>
            <a:endParaRPr lang="en-US" u="sng" dirty="0"/>
          </a:p>
          <a:p>
            <a:endParaRPr lang="en-US" dirty="0"/>
          </a:p>
        </p:txBody>
      </p:sp>
      <p:sp>
        <p:nvSpPr>
          <p:cNvPr id="4" name="Slide Number Placeholder 3"/>
          <p:cNvSpPr>
            <a:spLocks noGrp="1"/>
          </p:cNvSpPr>
          <p:nvPr>
            <p:ph type="sldNum" sz="quarter" idx="5"/>
          </p:nvPr>
        </p:nvSpPr>
        <p:spPr/>
        <p:txBody>
          <a:bodyPr/>
          <a:lstStyle/>
          <a:p>
            <a:pPr>
              <a:defRPr/>
            </a:pPr>
            <a:fld id="{A1520428-9C87-493F-95C6-08F0E0D15A8B}" type="slidenum">
              <a:rPr lang="en-US" smtClean="0"/>
              <a:pPr>
                <a:defRPr/>
              </a:pPr>
              <a:t>11</a:t>
            </a:fld>
            <a:endParaRPr lang="en-US" dirty="0"/>
          </a:p>
        </p:txBody>
      </p:sp>
    </p:spTree>
    <p:extLst>
      <p:ext uri="{BB962C8B-B14F-4D97-AF65-F5344CB8AC3E}">
        <p14:creationId xmlns:p14="http://schemas.microsoft.com/office/powerpoint/2010/main" val="1822360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It is important to recognize that economic development is more important than ever as the jobs of the future will not just happen to wander into our community. </a:t>
            </a:r>
          </a:p>
          <a:p>
            <a:r>
              <a:rPr lang="en-US" sz="1600" b="1" dirty="0"/>
              <a:t> We need to </a:t>
            </a:r>
            <a:r>
              <a:rPr lang="en-US" sz="1600" b="1" dirty="0">
                <a:highlight>
                  <a:srgbClr val="FFFF00"/>
                </a:highlight>
              </a:rPr>
              <a:t>embrace this change and even lead it </a:t>
            </a:r>
            <a:r>
              <a:rPr lang="en-US" sz="1600" b="1" dirty="0"/>
              <a:t>- with the companies we attract and grow.  </a:t>
            </a:r>
          </a:p>
          <a:p>
            <a:r>
              <a:rPr lang="en-US" sz="1600" b="1" dirty="0"/>
              <a:t>As well as preparing our workforce in and out of school, for the next generation of jobs</a:t>
            </a:r>
            <a:r>
              <a:rPr lang="en-US" dirty="0"/>
              <a:t>.</a:t>
            </a:r>
          </a:p>
        </p:txBody>
      </p:sp>
      <p:sp>
        <p:nvSpPr>
          <p:cNvPr id="4" name="Slide Number Placeholder 3"/>
          <p:cNvSpPr>
            <a:spLocks noGrp="1"/>
          </p:cNvSpPr>
          <p:nvPr>
            <p:ph type="sldNum" sz="quarter" idx="5"/>
          </p:nvPr>
        </p:nvSpPr>
        <p:spPr/>
        <p:txBody>
          <a:bodyPr/>
          <a:lstStyle/>
          <a:p>
            <a:pPr>
              <a:defRPr/>
            </a:pPr>
            <a:fld id="{A1520428-9C87-493F-95C6-08F0E0D15A8B}" type="slidenum">
              <a:rPr lang="en-US" smtClean="0"/>
              <a:pPr>
                <a:defRPr/>
              </a:pPr>
              <a:t>12</a:t>
            </a:fld>
            <a:endParaRPr lang="en-US" dirty="0"/>
          </a:p>
        </p:txBody>
      </p:sp>
    </p:spTree>
    <p:extLst>
      <p:ext uri="{BB962C8B-B14F-4D97-AF65-F5344CB8AC3E}">
        <p14:creationId xmlns:p14="http://schemas.microsoft.com/office/powerpoint/2010/main" val="4109785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So how does all of this play into our updated strategic plan.</a:t>
            </a:r>
          </a:p>
          <a:p>
            <a:r>
              <a:rPr lang="en-US" sz="1600" b="1" u="sng" dirty="0"/>
              <a:t>Target</a:t>
            </a:r>
            <a:r>
              <a:rPr lang="en-US" sz="1600" b="1" dirty="0"/>
              <a:t> the transformative technologies and look at </a:t>
            </a:r>
            <a:r>
              <a:rPr lang="en-US" sz="1600" b="1" dirty="0">
                <a:highlight>
                  <a:srgbClr val="FFFF00"/>
                </a:highlight>
              </a:rPr>
              <a:t>these four areas to change the most </a:t>
            </a:r>
          </a:p>
        </p:txBody>
      </p:sp>
      <p:sp>
        <p:nvSpPr>
          <p:cNvPr id="4" name="Slide Number Placeholder 3"/>
          <p:cNvSpPr>
            <a:spLocks noGrp="1"/>
          </p:cNvSpPr>
          <p:nvPr>
            <p:ph type="sldNum" sz="quarter" idx="5"/>
          </p:nvPr>
        </p:nvSpPr>
        <p:spPr/>
        <p:txBody>
          <a:bodyPr/>
          <a:lstStyle/>
          <a:p>
            <a:pPr>
              <a:defRPr/>
            </a:pPr>
            <a:fld id="{A1520428-9C87-493F-95C6-08F0E0D15A8B}" type="slidenum">
              <a:rPr lang="en-US" smtClean="0"/>
              <a:pPr>
                <a:defRPr/>
              </a:pPr>
              <a:t>13</a:t>
            </a:fld>
            <a:endParaRPr lang="en-US" dirty="0"/>
          </a:p>
        </p:txBody>
      </p:sp>
    </p:spTree>
    <p:extLst>
      <p:ext uri="{BB962C8B-B14F-4D97-AF65-F5344CB8AC3E}">
        <p14:creationId xmlns:p14="http://schemas.microsoft.com/office/powerpoint/2010/main" val="3486213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We are already doing much of this </a:t>
            </a:r>
            <a:r>
              <a:rPr lang="en-US" sz="1600" b="1" u="sng" dirty="0"/>
              <a:t>now</a:t>
            </a:r>
            <a:r>
              <a:rPr lang="en-US" sz="1600" b="1" dirty="0"/>
              <a:t> but will work more aggressively to engage with the Bay area</a:t>
            </a:r>
          </a:p>
          <a:p>
            <a:r>
              <a:rPr lang="en-US" sz="1600" b="1" dirty="0"/>
              <a:t>Advanced Manufacturing includes Robotics and software development</a:t>
            </a:r>
          </a:p>
          <a:p>
            <a:r>
              <a:rPr lang="en-US" sz="1600" b="1" dirty="0"/>
              <a:t>You can see our technology targets are in the transformative technologies that </a:t>
            </a:r>
            <a:r>
              <a:rPr lang="en-US" sz="1600" b="1" dirty="0">
                <a:highlight>
                  <a:srgbClr val="FFFF00"/>
                </a:highlight>
              </a:rPr>
              <a:t>best fit our community </a:t>
            </a:r>
            <a:r>
              <a:rPr lang="en-US" sz="1600" b="1" dirty="0"/>
              <a:t>strengths</a:t>
            </a:r>
          </a:p>
        </p:txBody>
      </p:sp>
      <p:sp>
        <p:nvSpPr>
          <p:cNvPr id="4" name="Slide Number Placeholder 3"/>
          <p:cNvSpPr>
            <a:spLocks noGrp="1"/>
          </p:cNvSpPr>
          <p:nvPr>
            <p:ph type="sldNum" sz="quarter" idx="5"/>
          </p:nvPr>
        </p:nvSpPr>
        <p:spPr/>
        <p:txBody>
          <a:bodyPr/>
          <a:lstStyle/>
          <a:p>
            <a:fld id="{9AB1C10D-AAAB-2C46-9AB8-87A891B9D915}" type="slidenum">
              <a:rPr lang="en-US" smtClean="0"/>
              <a:t>14</a:t>
            </a:fld>
            <a:endParaRPr lang="en-US" dirty="0"/>
          </a:p>
        </p:txBody>
      </p:sp>
    </p:spTree>
    <p:extLst>
      <p:ext uri="{BB962C8B-B14F-4D97-AF65-F5344CB8AC3E}">
        <p14:creationId xmlns:p14="http://schemas.microsoft.com/office/powerpoint/2010/main" val="4276056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The updates for workforce development include the changes we need to make to </a:t>
            </a:r>
            <a:r>
              <a:rPr lang="en-US" sz="1600" b="1" dirty="0">
                <a:highlight>
                  <a:srgbClr val="FFFF00"/>
                </a:highlight>
              </a:rPr>
              <a:t>prepare our workforce </a:t>
            </a:r>
            <a:r>
              <a:rPr lang="en-US" sz="1600" b="1" dirty="0"/>
              <a:t>for the coming changes.</a:t>
            </a:r>
          </a:p>
          <a:p>
            <a:r>
              <a:rPr lang="en-US" sz="1600" b="1" dirty="0"/>
              <a:t>Unlike when we were at 14% unemployment, </a:t>
            </a:r>
            <a:r>
              <a:rPr lang="en-US" sz="1600" b="1" u="sng" dirty="0"/>
              <a:t>talent attraction is more important than ever.</a:t>
            </a:r>
          </a:p>
        </p:txBody>
      </p:sp>
      <p:sp>
        <p:nvSpPr>
          <p:cNvPr id="4" name="Slide Number Placeholder 3"/>
          <p:cNvSpPr>
            <a:spLocks noGrp="1"/>
          </p:cNvSpPr>
          <p:nvPr>
            <p:ph type="sldNum" sz="quarter" idx="5"/>
          </p:nvPr>
        </p:nvSpPr>
        <p:spPr/>
        <p:txBody>
          <a:bodyPr/>
          <a:lstStyle/>
          <a:p>
            <a:pPr>
              <a:defRPr/>
            </a:pPr>
            <a:fld id="{A1520428-9C87-493F-95C6-08F0E0D15A8B}" type="slidenum">
              <a:rPr lang="en-US" smtClean="0"/>
              <a:pPr>
                <a:defRPr/>
              </a:pPr>
              <a:t>15</a:t>
            </a:fld>
            <a:endParaRPr lang="en-US" dirty="0"/>
          </a:p>
        </p:txBody>
      </p:sp>
    </p:spTree>
    <p:extLst>
      <p:ext uri="{BB962C8B-B14F-4D97-AF65-F5344CB8AC3E}">
        <p14:creationId xmlns:p14="http://schemas.microsoft.com/office/powerpoint/2010/main" val="1062452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600" b="1" dirty="0"/>
              <a:t>(Reference Video) That’s want we need our kids to get involved in -  First Robotics and Vex Robotics are two major programs that are engaged in the district </a:t>
            </a:r>
          </a:p>
          <a:p>
            <a:endParaRPr lang="en-US" sz="1600" b="1" dirty="0"/>
          </a:p>
          <a:p>
            <a:r>
              <a:rPr lang="en-US" sz="1600" b="1" dirty="0"/>
              <a:t>Of course we need a business friendly community that can accommodate the coming growth. </a:t>
            </a:r>
          </a:p>
          <a:p>
            <a:r>
              <a:rPr lang="en-US" sz="1600" b="1" dirty="0"/>
              <a:t>These are some of the issues we will advocate for as they directly impact on our ability to continue our economic success.</a:t>
            </a:r>
          </a:p>
          <a:p>
            <a:r>
              <a:rPr lang="en-US" sz="1600" b="1" dirty="0"/>
              <a:t> The better and more receptive our community is to talent, the more successful we will be in the new economy.</a:t>
            </a:r>
          </a:p>
        </p:txBody>
      </p:sp>
      <p:sp>
        <p:nvSpPr>
          <p:cNvPr id="4" name="Slide Number Placeholder 3"/>
          <p:cNvSpPr>
            <a:spLocks noGrp="1"/>
          </p:cNvSpPr>
          <p:nvPr>
            <p:ph type="sldNum" sz="quarter" idx="5"/>
          </p:nvPr>
        </p:nvSpPr>
        <p:spPr/>
        <p:txBody>
          <a:bodyPr/>
          <a:lstStyle/>
          <a:p>
            <a:pPr>
              <a:defRPr/>
            </a:pPr>
            <a:fld id="{A1520428-9C87-493F-95C6-08F0E0D15A8B}" type="slidenum">
              <a:rPr lang="en-US" smtClean="0"/>
              <a:pPr>
                <a:defRPr/>
              </a:pPr>
              <a:t>16</a:t>
            </a:fld>
            <a:endParaRPr lang="en-US" dirty="0"/>
          </a:p>
        </p:txBody>
      </p:sp>
    </p:spTree>
    <p:extLst>
      <p:ext uri="{BB962C8B-B14F-4D97-AF65-F5344CB8AC3E}">
        <p14:creationId xmlns:p14="http://schemas.microsoft.com/office/powerpoint/2010/main" val="1730400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xfrm>
            <a:off x="587050" y="4501828"/>
            <a:ext cx="5607711" cy="4183995"/>
          </a:xfrm>
          <a:noFill/>
          <a:ln/>
        </p:spPr>
        <p:txBody>
          <a:bodyPr/>
          <a:lstStyle/>
          <a:p>
            <a:r>
              <a:rPr lang="en-US" sz="1800" b="1" dirty="0">
                <a:latin typeface="Arial" pitchFamily="34" charset="0"/>
                <a:ea typeface="ＭＳ Ｐゴシック"/>
                <a:cs typeface="ＭＳ Ｐゴシック"/>
              </a:rPr>
              <a:t>We can’t do </a:t>
            </a:r>
            <a:r>
              <a:rPr lang="en-US" sz="1800" b="1" u="sng" dirty="0">
                <a:latin typeface="Arial" pitchFamily="34" charset="0"/>
                <a:ea typeface="ＭＳ Ｐゴシック"/>
                <a:cs typeface="ＭＳ Ｐゴシック"/>
              </a:rPr>
              <a:t>what</a:t>
            </a:r>
            <a:r>
              <a:rPr lang="en-US" sz="1800" b="1" dirty="0">
                <a:latin typeface="Arial" pitchFamily="34" charset="0"/>
                <a:ea typeface="ＭＳ Ｐゴシック"/>
                <a:cs typeface="ＭＳ Ｐゴシック"/>
              </a:rPr>
              <a:t> we do without a lot of help.  As you have heard before, Economic Development is a team sport and we are proud to be a part of a winning team.</a:t>
            </a:r>
          </a:p>
          <a:p>
            <a:endParaRPr lang="en-US" sz="1800" b="1" dirty="0">
              <a:latin typeface="Arial" pitchFamily="34" charset="0"/>
              <a:ea typeface="ＭＳ Ｐゴシック"/>
              <a:cs typeface="ＭＳ Ｐゴシック"/>
            </a:endParaRPr>
          </a:p>
          <a:p>
            <a:r>
              <a:rPr lang="en-US" sz="1800" b="1" dirty="0">
                <a:latin typeface="Arial" pitchFamily="34" charset="0"/>
                <a:ea typeface="ＭＳ Ｐゴシック"/>
                <a:cs typeface="ＭＳ Ｐゴシック"/>
              </a:rPr>
              <a:t>A special thanks to our elected officials and their amazing staffs. </a:t>
            </a:r>
          </a:p>
          <a:p>
            <a:r>
              <a:rPr lang="en-US" sz="1800" b="1" dirty="0">
                <a:latin typeface="Arial" pitchFamily="34" charset="0"/>
                <a:ea typeface="ＭＳ Ｐゴシック"/>
                <a:cs typeface="ＭＳ Ｐゴシック"/>
              </a:rPr>
              <a:t> </a:t>
            </a:r>
          </a:p>
          <a:p>
            <a:r>
              <a:rPr lang="en-US" sz="1800" b="1" dirty="0">
                <a:latin typeface="Arial" pitchFamily="34" charset="0"/>
                <a:ea typeface="ＭＳ Ｐゴシック"/>
                <a:cs typeface="ＭＳ Ｐゴシック"/>
              </a:rPr>
              <a:t>Let’s give all of our partners –a round of applause!</a:t>
            </a:r>
          </a:p>
        </p:txBody>
      </p:sp>
      <p:sp>
        <p:nvSpPr>
          <p:cNvPr id="4" name="Slide Number Placeholder 3"/>
          <p:cNvSpPr>
            <a:spLocks noGrp="1"/>
          </p:cNvSpPr>
          <p:nvPr>
            <p:ph type="sldNum" sz="quarter" idx="5"/>
          </p:nvPr>
        </p:nvSpPr>
        <p:spPr/>
        <p:txBody>
          <a:bodyPr/>
          <a:lstStyle/>
          <a:p>
            <a:pPr>
              <a:defRPr/>
            </a:pPr>
            <a:fld id="{A000AE48-3E74-4476-B854-DAF85A0C28AD}" type="slidenum">
              <a:rPr lang="en-US" smtClean="0"/>
              <a:pPr>
                <a:defRPr/>
              </a:pPr>
              <a:t>17</a:t>
            </a:fld>
            <a:endParaRPr lang="en-US" dirty="0"/>
          </a:p>
        </p:txBody>
      </p:sp>
    </p:spTree>
    <p:extLst>
      <p:ext uri="{BB962C8B-B14F-4D97-AF65-F5344CB8AC3E}">
        <p14:creationId xmlns:p14="http://schemas.microsoft.com/office/powerpoint/2010/main" val="2520919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04" rtl="0" eaLnBrk="1" fontAlgn="base" latinLnBrk="0" hangingPunct="1">
              <a:lnSpc>
                <a:spcPct val="100000"/>
              </a:lnSpc>
              <a:spcBef>
                <a:spcPct val="0"/>
              </a:spcBef>
              <a:spcAft>
                <a:spcPct val="0"/>
              </a:spcAft>
              <a:buClrTx/>
              <a:buSzTx/>
              <a:buFontTx/>
              <a:buNone/>
              <a:tabLst/>
              <a:defRPr/>
            </a:pPr>
            <a:fld id="{A1520428-9C87-493F-95C6-08F0E0D15A8B}"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charset="-128"/>
                <a:cs typeface="+mn-cs"/>
              </a:rPr>
              <a:pPr marL="0" marR="0" lvl="0" indent="0" algn="r" defTabSz="931704"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pitchFamily="34" charset="0"/>
              <a:ea typeface="ＭＳ Ｐゴシック" charset="-128"/>
              <a:cs typeface="+mn-cs"/>
            </a:endParaRPr>
          </a:p>
        </p:txBody>
      </p:sp>
    </p:spTree>
    <p:extLst>
      <p:ext uri="{BB962C8B-B14F-4D97-AF65-F5344CB8AC3E}">
        <p14:creationId xmlns:p14="http://schemas.microsoft.com/office/powerpoint/2010/main" val="1917126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4774" indent="-284774">
              <a:buFont typeface="Arial" panose="020B0604020202020204" pitchFamily="34" charset="0"/>
              <a:buChar char="•"/>
            </a:pPr>
            <a:r>
              <a:rPr lang="en-US" sz="1800" b="1" dirty="0"/>
              <a:t>I know most of your have seen this before but this </a:t>
            </a:r>
            <a:r>
              <a:rPr lang="en-US" sz="1800" b="1" u="sng" dirty="0"/>
              <a:t>is our strategic plan in a nutshell</a:t>
            </a:r>
          </a:p>
          <a:p>
            <a:pPr marL="284774" indent="-284774">
              <a:buFont typeface="Arial" panose="020B0604020202020204" pitchFamily="34" charset="0"/>
              <a:buChar char="•"/>
            </a:pPr>
            <a:r>
              <a:rPr lang="en-US" sz="1800" b="1" dirty="0"/>
              <a:t>We have three areas of focus</a:t>
            </a:r>
          </a:p>
          <a:p>
            <a:pPr marL="284774" indent="-284774">
              <a:buFont typeface="Arial" panose="020B0604020202020204" pitchFamily="34" charset="0"/>
              <a:buChar char="•"/>
            </a:pPr>
            <a:r>
              <a:rPr lang="en-US" sz="1800" b="1" dirty="0"/>
              <a:t>The need for quality workforce in all three legs of our economic development stool makes </a:t>
            </a:r>
            <a:r>
              <a:rPr lang="en-US" sz="1800" b="1" u="sng" dirty="0"/>
              <a:t>workforce development the seat of the stool.</a:t>
            </a:r>
          </a:p>
          <a:p>
            <a:pPr marL="284774" indent="-284774">
              <a:buFont typeface="Arial" panose="020B0604020202020204" pitchFamily="34" charset="0"/>
              <a:buChar char="•"/>
            </a:pPr>
            <a:r>
              <a:rPr lang="en-US" sz="1800" b="1" dirty="0"/>
              <a:t>While community development, the foundation upon which the entire economic development effort rests </a:t>
            </a:r>
            <a:r>
              <a:rPr lang="en-US" sz="1800" b="1" u="sng" dirty="0"/>
              <a:t>must be addressed </a:t>
            </a:r>
            <a:r>
              <a:rPr lang="en-US" sz="1800" b="1" dirty="0"/>
              <a:t>for the long term success of the program.</a:t>
            </a:r>
          </a:p>
          <a:p>
            <a:endParaRPr lang="en-US" sz="1800" b="1" dirty="0"/>
          </a:p>
        </p:txBody>
      </p:sp>
      <p:sp>
        <p:nvSpPr>
          <p:cNvPr id="4" name="Slide Number Placeholder 3"/>
          <p:cNvSpPr>
            <a:spLocks noGrp="1"/>
          </p:cNvSpPr>
          <p:nvPr>
            <p:ph type="sldNum" sz="quarter" idx="10"/>
          </p:nvPr>
        </p:nvSpPr>
        <p:spPr/>
        <p:txBody>
          <a:bodyPr/>
          <a:lstStyle/>
          <a:p>
            <a:pPr>
              <a:defRPr/>
            </a:pPr>
            <a:fld id="{A1520428-9C87-493F-95C6-08F0E0D15A8B}" type="slidenum">
              <a:rPr lang="en-US" smtClean="0"/>
              <a:pPr>
                <a:defRPr/>
              </a:pPr>
              <a:t>2</a:t>
            </a:fld>
            <a:endParaRPr lang="en-US" dirty="0"/>
          </a:p>
        </p:txBody>
      </p:sp>
    </p:spTree>
    <p:extLst>
      <p:ext uri="{BB962C8B-B14F-4D97-AF65-F5344CB8AC3E}">
        <p14:creationId xmlns:p14="http://schemas.microsoft.com/office/powerpoint/2010/main" val="2142331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0706" name="Rectangle 2"/>
          <p:cNvSpPr>
            <a:spLocks noGrp="1" noRot="1" noChangeAspect="1" noChangeArrowheads="1" noTextEdit="1"/>
          </p:cNvSpPr>
          <p:nvPr>
            <p:ph type="sldImg"/>
          </p:nvPr>
        </p:nvSpPr>
        <p:spPr>
          <a:xfrm>
            <a:off x="1163638" y="695325"/>
            <a:ext cx="4638675" cy="3479800"/>
          </a:xfrm>
          <a:ln/>
        </p:spPr>
      </p:sp>
      <p:sp>
        <p:nvSpPr>
          <p:cNvPr id="3400707" name="Rectangle 3"/>
          <p:cNvSpPr>
            <a:spLocks noGrp="1" noChangeArrowheads="1"/>
          </p:cNvSpPr>
          <p:nvPr>
            <p:ph type="body" idx="1"/>
          </p:nvPr>
        </p:nvSpPr>
        <p:spPr>
          <a:xfrm>
            <a:off x="929359" y="4410401"/>
            <a:ext cx="5109087" cy="4885999"/>
          </a:xfrm>
        </p:spPr>
        <p:txBody>
          <a:bodyPr/>
          <a:lstStyle/>
          <a:p>
            <a:r>
              <a:rPr lang="en-US" sz="1600" b="1" dirty="0"/>
              <a:t>Here is how EDAWN is evolving</a:t>
            </a:r>
          </a:p>
          <a:p>
            <a:r>
              <a:rPr lang="en-US" sz="1600" b="1" dirty="0"/>
              <a:t>1.  Higher paying jobs and HQs in our attraction efforts</a:t>
            </a:r>
          </a:p>
          <a:p>
            <a:r>
              <a:rPr lang="en-US" sz="1600" b="1" dirty="0"/>
              <a:t>2.  workforce development in our retention efforts </a:t>
            </a:r>
          </a:p>
          <a:p>
            <a:r>
              <a:rPr lang="en-US" sz="1600" b="1" dirty="0"/>
              <a:t>3.  and in mentoring and connections for our entrepreneurial ecosystem</a:t>
            </a:r>
          </a:p>
          <a:p>
            <a:r>
              <a:rPr lang="en-US" sz="1600" b="1" dirty="0"/>
              <a:t>2018 - This year we remain balanced with an emphasis on the attraction of high wage and technology jobs which will be done in a cooperative way by both the Attraction and Entrepreneurial teams</a:t>
            </a:r>
          </a:p>
          <a:p>
            <a:r>
              <a:rPr lang="en-US" sz="1600" b="1" dirty="0"/>
              <a:t>2020 - Over the next few years we will put even more emphasis on the attraction of these high wage  technology jobs</a:t>
            </a:r>
          </a:p>
          <a:p>
            <a:endParaRPr lang="en-US" sz="1800" b="1" dirty="0"/>
          </a:p>
        </p:txBody>
      </p:sp>
    </p:spTree>
    <p:extLst>
      <p:ext uri="{BB962C8B-B14F-4D97-AF65-F5344CB8AC3E}">
        <p14:creationId xmlns:p14="http://schemas.microsoft.com/office/powerpoint/2010/main" val="338177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John Restrepo, an economist that produced the initial report lead the effort to update it.  </a:t>
            </a:r>
          </a:p>
          <a:p>
            <a:r>
              <a:rPr lang="en-US" sz="1600" b="1" dirty="0">
                <a:highlight>
                  <a:srgbClr val="FFFF00"/>
                </a:highlight>
              </a:rPr>
              <a:t>The new EPIC report will go out this afternoon </a:t>
            </a:r>
            <a:r>
              <a:rPr lang="en-US" sz="1600" b="1" dirty="0"/>
              <a:t>in the EDAWN Executive update if you want to dig into it.</a:t>
            </a:r>
          </a:p>
        </p:txBody>
      </p:sp>
      <p:sp>
        <p:nvSpPr>
          <p:cNvPr id="4" name="Slide Number Placeholder 3"/>
          <p:cNvSpPr>
            <a:spLocks noGrp="1"/>
          </p:cNvSpPr>
          <p:nvPr>
            <p:ph type="sldNum" sz="quarter" idx="5"/>
          </p:nvPr>
        </p:nvSpPr>
        <p:spPr/>
        <p:txBody>
          <a:bodyPr/>
          <a:lstStyle/>
          <a:p>
            <a:pPr>
              <a:defRPr/>
            </a:pPr>
            <a:fld id="{A1520428-9C87-493F-95C6-08F0E0D15A8B}" type="slidenum">
              <a:rPr lang="en-US" smtClean="0"/>
              <a:pPr>
                <a:defRPr/>
              </a:pPr>
              <a:t>4</a:t>
            </a:fld>
            <a:endParaRPr lang="en-US" dirty="0"/>
          </a:p>
        </p:txBody>
      </p:sp>
    </p:spTree>
    <p:extLst>
      <p:ext uri="{BB962C8B-B14F-4D97-AF65-F5344CB8AC3E}">
        <p14:creationId xmlns:p14="http://schemas.microsoft.com/office/powerpoint/2010/main" val="1134469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50" y="4416103"/>
            <a:ext cx="5607711" cy="4670747"/>
          </a:xfrm>
        </p:spPr>
        <p:txBody>
          <a:bodyPr/>
          <a:lstStyle/>
          <a:p>
            <a:pPr>
              <a:lnSpc>
                <a:spcPts val="1600"/>
              </a:lnSpc>
              <a:spcBef>
                <a:spcPts val="0"/>
              </a:spcBef>
              <a:spcAft>
                <a:spcPts val="1200"/>
              </a:spcAft>
            </a:pPr>
            <a:r>
              <a:rPr lang="en-US" sz="1600" b="1" dirty="0"/>
              <a:t>I Think Most of you know that </a:t>
            </a:r>
            <a:r>
              <a:rPr lang="en-US" sz="1600" b="1" dirty="0">
                <a:highlight>
                  <a:srgbClr val="FFFF00"/>
                </a:highlight>
              </a:rPr>
              <a:t>technology companies didn’t suddenly decide</a:t>
            </a:r>
            <a:r>
              <a:rPr lang="en-US" sz="1600" b="1" dirty="0"/>
              <a:t> to move to Reno</a:t>
            </a:r>
          </a:p>
          <a:p>
            <a:pPr>
              <a:lnSpc>
                <a:spcPts val="1600"/>
              </a:lnSpc>
              <a:spcBef>
                <a:spcPts val="0"/>
              </a:spcBef>
              <a:spcAft>
                <a:spcPts val="1200"/>
              </a:spcAft>
            </a:pPr>
            <a:r>
              <a:rPr lang="en-US" sz="1600" b="1" dirty="0"/>
              <a:t>If we look </a:t>
            </a:r>
            <a:r>
              <a:rPr lang="en-US" sz="1600" b="1" u="sng" dirty="0"/>
              <a:t>back</a:t>
            </a:r>
            <a:r>
              <a:rPr lang="en-US" sz="1600" b="1" dirty="0"/>
              <a:t> at our plan to become a location for technology you can see </a:t>
            </a:r>
            <a:r>
              <a:rPr lang="en-US" sz="1600" b="1" u="sng" dirty="0">
                <a:highlight>
                  <a:srgbClr val="FFFF00"/>
                </a:highlight>
              </a:rPr>
              <a:t>we started first to build a base</a:t>
            </a:r>
            <a:r>
              <a:rPr lang="en-US" sz="1600" b="1" dirty="0">
                <a:highlight>
                  <a:srgbClr val="FFFF00"/>
                </a:highlight>
              </a:rPr>
              <a:t>.</a:t>
            </a:r>
          </a:p>
          <a:p>
            <a:pPr>
              <a:lnSpc>
                <a:spcPts val="1600"/>
              </a:lnSpc>
              <a:spcBef>
                <a:spcPts val="0"/>
              </a:spcBef>
              <a:spcAft>
                <a:spcPts val="1200"/>
              </a:spcAft>
            </a:pPr>
            <a:r>
              <a:rPr lang="en-US" sz="1600" b="1" dirty="0"/>
              <a:t>Now that we are on the radar as an acceptable place for technology we can really focus on the kinds of tech companies that are the best fit for our community and are growing.</a:t>
            </a:r>
          </a:p>
          <a:p>
            <a:pPr>
              <a:lnSpc>
                <a:spcPts val="1600"/>
              </a:lnSpc>
              <a:spcBef>
                <a:spcPts val="0"/>
              </a:spcBef>
              <a:spcAft>
                <a:spcPts val="1200"/>
              </a:spcAft>
            </a:pPr>
            <a:endParaRPr lang="en-US" sz="1600" b="1" dirty="0"/>
          </a:p>
          <a:p>
            <a:pPr>
              <a:lnSpc>
                <a:spcPts val="1600"/>
              </a:lnSpc>
              <a:spcBef>
                <a:spcPts val="0"/>
              </a:spcBef>
              <a:spcAft>
                <a:spcPts val="1200"/>
              </a:spcAft>
            </a:pPr>
            <a:r>
              <a:rPr lang="en-US" sz="1600" b="1" dirty="0"/>
              <a:t>We can not abandon our efforts to be a hub for </a:t>
            </a:r>
            <a:r>
              <a:rPr lang="en-US" sz="1600" b="1" u="sng" dirty="0"/>
              <a:t>advanced manufacturing </a:t>
            </a:r>
            <a:r>
              <a:rPr lang="en-US" sz="1600" b="1" dirty="0"/>
              <a:t>as that provides a good mix of jobs and maintains the need for technology in Robotics, AI and software.</a:t>
            </a:r>
          </a:p>
          <a:p>
            <a:pPr>
              <a:lnSpc>
                <a:spcPts val="1600"/>
              </a:lnSpc>
              <a:spcBef>
                <a:spcPts val="0"/>
              </a:spcBef>
              <a:spcAft>
                <a:spcPts val="1200"/>
              </a:spcAft>
            </a:pPr>
            <a:endParaRPr lang="en-US" sz="1600" b="1" dirty="0"/>
          </a:p>
          <a:p>
            <a:pPr>
              <a:lnSpc>
                <a:spcPts val="1600"/>
              </a:lnSpc>
              <a:spcBef>
                <a:spcPts val="0"/>
              </a:spcBef>
              <a:spcAft>
                <a:spcPts val="1200"/>
              </a:spcAft>
            </a:pPr>
            <a:r>
              <a:rPr lang="en-US" sz="1600" b="1" dirty="0"/>
              <a:t>While Nevada is Number one for the growth of Manufacturing in the Country </a:t>
            </a:r>
            <a:r>
              <a:rPr lang="en-US" sz="1600" b="1" u="sng" dirty="0"/>
              <a:t>we all know that most of that growth is here in the north</a:t>
            </a:r>
            <a:r>
              <a:rPr lang="en-US" u="sng" dirty="0"/>
              <a:t>.</a:t>
            </a:r>
          </a:p>
        </p:txBody>
      </p:sp>
      <p:sp>
        <p:nvSpPr>
          <p:cNvPr id="4" name="Slide Number Placeholder 3"/>
          <p:cNvSpPr>
            <a:spLocks noGrp="1"/>
          </p:cNvSpPr>
          <p:nvPr>
            <p:ph type="sldNum" sz="quarter" idx="5"/>
          </p:nvPr>
        </p:nvSpPr>
        <p:spPr/>
        <p:txBody>
          <a:bodyPr/>
          <a:lstStyle/>
          <a:p>
            <a:pPr>
              <a:defRPr/>
            </a:pPr>
            <a:fld id="{A1520428-9C87-493F-95C6-08F0E0D15A8B}" type="slidenum">
              <a:rPr lang="en-US" smtClean="0"/>
              <a:pPr>
                <a:defRPr/>
              </a:pPr>
              <a:t>5</a:t>
            </a:fld>
            <a:endParaRPr lang="en-US" dirty="0"/>
          </a:p>
        </p:txBody>
      </p:sp>
    </p:spTree>
    <p:extLst>
      <p:ext uri="{BB962C8B-B14F-4D97-AF65-F5344CB8AC3E}">
        <p14:creationId xmlns:p14="http://schemas.microsoft.com/office/powerpoint/2010/main" val="3821172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Many of your may recall that when we released the first economic planning indicators committee report 4 years ago the feeling was that we were </a:t>
            </a:r>
            <a:r>
              <a:rPr lang="en-US" sz="1600" b="1" dirty="0">
                <a:highlight>
                  <a:srgbClr val="FFFF00"/>
                </a:highlight>
              </a:rPr>
              <a:t>way too optimistic</a:t>
            </a:r>
            <a:r>
              <a:rPr lang="en-US" sz="1600" b="1" dirty="0"/>
              <a:t>.</a:t>
            </a:r>
          </a:p>
          <a:p>
            <a:r>
              <a:rPr lang="en-US" dirty="0"/>
              <a:t>As we projected more than 50,000 new jobs in the region in just 5 years.</a:t>
            </a:r>
          </a:p>
          <a:p>
            <a:r>
              <a:rPr lang="en-US" sz="1600" b="1" dirty="0"/>
              <a:t>We are now 4 years later </a:t>
            </a:r>
            <a:r>
              <a:rPr lang="en-US" sz="1600" b="1" u="sng" dirty="0"/>
              <a:t>So it was time for an update </a:t>
            </a:r>
            <a:r>
              <a:rPr lang="en-US" sz="1600" b="1" dirty="0"/>
              <a:t>and I want to thank these agencies for their input and support with the update</a:t>
            </a:r>
          </a:p>
        </p:txBody>
      </p:sp>
      <p:sp>
        <p:nvSpPr>
          <p:cNvPr id="4" name="Slide Number Placeholder 3"/>
          <p:cNvSpPr>
            <a:spLocks noGrp="1"/>
          </p:cNvSpPr>
          <p:nvPr>
            <p:ph type="sldNum" sz="quarter" idx="5"/>
          </p:nvPr>
        </p:nvSpPr>
        <p:spPr/>
        <p:txBody>
          <a:bodyPr/>
          <a:lstStyle/>
          <a:p>
            <a:pPr>
              <a:defRPr/>
            </a:pPr>
            <a:fld id="{A1520428-9C87-493F-95C6-08F0E0D15A8B}" type="slidenum">
              <a:rPr lang="en-US" smtClean="0"/>
              <a:pPr>
                <a:defRPr/>
              </a:pPr>
              <a:t>6</a:t>
            </a:fld>
            <a:endParaRPr lang="en-US" dirty="0"/>
          </a:p>
        </p:txBody>
      </p:sp>
    </p:spTree>
    <p:extLst>
      <p:ext uri="{BB962C8B-B14F-4D97-AF65-F5344CB8AC3E}">
        <p14:creationId xmlns:p14="http://schemas.microsoft.com/office/powerpoint/2010/main" val="3160598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Going forward for the next 5 years we project continued growth at a robust pace but actually slowing a bit from what we have experienced in the last few years.  </a:t>
            </a:r>
          </a:p>
          <a:p>
            <a:r>
              <a:rPr lang="en-US" sz="1600" b="1" dirty="0"/>
              <a:t>We did factor in a mild recession and some impact from our shortage of affordable housing</a:t>
            </a:r>
          </a:p>
        </p:txBody>
      </p:sp>
      <p:sp>
        <p:nvSpPr>
          <p:cNvPr id="4" name="Slide Number Placeholder 3"/>
          <p:cNvSpPr>
            <a:spLocks noGrp="1"/>
          </p:cNvSpPr>
          <p:nvPr>
            <p:ph type="sldNum" sz="quarter" idx="5"/>
          </p:nvPr>
        </p:nvSpPr>
        <p:spPr/>
        <p:txBody>
          <a:bodyPr/>
          <a:lstStyle/>
          <a:p>
            <a:pPr>
              <a:defRPr/>
            </a:pPr>
            <a:fld id="{A1520428-9C87-493F-95C6-08F0E0D15A8B}" type="slidenum">
              <a:rPr lang="en-US" smtClean="0"/>
              <a:pPr>
                <a:defRPr/>
              </a:pPr>
              <a:t>7</a:t>
            </a:fld>
            <a:endParaRPr lang="en-US" dirty="0"/>
          </a:p>
        </p:txBody>
      </p:sp>
    </p:spTree>
    <p:extLst>
      <p:ext uri="{BB962C8B-B14F-4D97-AF65-F5344CB8AC3E}">
        <p14:creationId xmlns:p14="http://schemas.microsoft.com/office/powerpoint/2010/main" val="2158044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You can see what this looks like on a chart.  </a:t>
            </a:r>
          </a:p>
          <a:p>
            <a:r>
              <a:rPr lang="en-US" sz="1600" b="1" dirty="0"/>
              <a:t>Green is the Actual Job Count</a:t>
            </a:r>
          </a:p>
          <a:p>
            <a:r>
              <a:rPr lang="en-US" sz="1600" b="1" dirty="0"/>
              <a:t>Orange is the Projections from EPIC 1 and Red is where we think we will be in the next 56 years.</a:t>
            </a:r>
          </a:p>
          <a:p>
            <a:endParaRPr lang="en-US" sz="1600" b="1" dirty="0"/>
          </a:p>
          <a:p>
            <a:r>
              <a:rPr lang="en-US" sz="1600" b="1" dirty="0"/>
              <a:t>We are still moving along at a brisk pace.</a:t>
            </a:r>
          </a:p>
        </p:txBody>
      </p:sp>
      <p:sp>
        <p:nvSpPr>
          <p:cNvPr id="4" name="Slide Number Placeholder 3"/>
          <p:cNvSpPr>
            <a:spLocks noGrp="1"/>
          </p:cNvSpPr>
          <p:nvPr>
            <p:ph type="sldNum" sz="quarter" idx="10"/>
          </p:nvPr>
        </p:nvSpPr>
        <p:spPr/>
        <p:txBody>
          <a:bodyPr/>
          <a:lstStyle/>
          <a:p>
            <a:pPr>
              <a:defRPr/>
            </a:pPr>
            <a:fld id="{A1520428-9C87-493F-95C6-08F0E0D15A8B}" type="slidenum">
              <a:rPr lang="en-US" smtClean="0"/>
              <a:pPr>
                <a:defRPr/>
              </a:pPr>
              <a:t>8</a:t>
            </a:fld>
            <a:endParaRPr lang="en-US" dirty="0"/>
          </a:p>
        </p:txBody>
      </p:sp>
    </p:spTree>
    <p:extLst>
      <p:ext uri="{BB962C8B-B14F-4D97-AF65-F5344CB8AC3E}">
        <p14:creationId xmlns:p14="http://schemas.microsoft.com/office/powerpoint/2010/main" val="744515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The most important thing you can take away from this presentation is the fact that </a:t>
            </a:r>
          </a:p>
          <a:p>
            <a:r>
              <a:rPr lang="en-US" sz="1600" b="1" u="sng" dirty="0"/>
              <a:t>we are in </a:t>
            </a:r>
            <a:r>
              <a:rPr lang="en-US" sz="1600" b="1" dirty="0"/>
              <a:t>the 4</a:t>
            </a:r>
            <a:r>
              <a:rPr lang="en-US" sz="1600" b="1" baseline="30000" dirty="0"/>
              <a:t>th</a:t>
            </a:r>
            <a:r>
              <a:rPr lang="en-US" sz="1600" b="1" dirty="0"/>
              <a:t> industrial revolution and that </a:t>
            </a:r>
          </a:p>
          <a:p>
            <a:r>
              <a:rPr lang="en-US" sz="1600" b="1" dirty="0"/>
              <a:t>this is happening at an </a:t>
            </a:r>
            <a:r>
              <a:rPr lang="en-US" sz="1600" b="1" dirty="0">
                <a:highlight>
                  <a:srgbClr val="FFFF00"/>
                </a:highlight>
              </a:rPr>
              <a:t>unprecedented</a:t>
            </a:r>
            <a:r>
              <a:rPr lang="en-US" sz="1600" b="1" dirty="0"/>
              <a:t> speed.  </a:t>
            </a:r>
          </a:p>
          <a:p>
            <a:r>
              <a:rPr lang="en-US" sz="1600" b="1" dirty="0"/>
              <a:t>The job world will be very different in just a decade.  Think back 10 years ago and acknowledge how fast those 10 years have gone by.</a:t>
            </a:r>
          </a:p>
          <a:p>
            <a:r>
              <a:rPr lang="en-US" sz="1600" b="1" dirty="0"/>
              <a:t>In less than 10 years </a:t>
            </a:r>
            <a:r>
              <a:rPr lang="en-US" sz="1600" b="1" u="sng" dirty="0"/>
              <a:t>the jobs you have now will either be gone or dramatically changed.</a:t>
            </a:r>
          </a:p>
        </p:txBody>
      </p:sp>
      <p:sp>
        <p:nvSpPr>
          <p:cNvPr id="4" name="Slide Number Placeholder 3"/>
          <p:cNvSpPr>
            <a:spLocks noGrp="1"/>
          </p:cNvSpPr>
          <p:nvPr>
            <p:ph type="sldNum" sz="quarter" idx="5"/>
          </p:nvPr>
        </p:nvSpPr>
        <p:spPr/>
        <p:txBody>
          <a:bodyPr/>
          <a:lstStyle/>
          <a:p>
            <a:pPr>
              <a:defRPr/>
            </a:pPr>
            <a:fld id="{A1520428-9C87-493F-95C6-08F0E0D15A8B}" type="slidenum">
              <a:rPr lang="en-US" smtClean="0"/>
              <a:pPr>
                <a:defRPr/>
              </a:pPr>
              <a:t>9</a:t>
            </a:fld>
            <a:endParaRPr lang="en-US" dirty="0"/>
          </a:p>
        </p:txBody>
      </p:sp>
    </p:spTree>
    <p:extLst>
      <p:ext uri="{BB962C8B-B14F-4D97-AF65-F5344CB8AC3E}">
        <p14:creationId xmlns:p14="http://schemas.microsoft.com/office/powerpoint/2010/main" val="38709914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Untitled-1"/>
          <p:cNvPicPr>
            <a:picLocks noChangeAspect="1" noChangeArrowheads="1"/>
          </p:cNvPicPr>
          <p:nvPr userDrawn="1"/>
        </p:nvPicPr>
        <p:blipFill>
          <a:blip r:embed="rId2" cstate="print"/>
          <a:srcRect/>
          <a:stretch>
            <a:fillRect/>
          </a:stretch>
        </p:blipFill>
        <p:spPr bwMode="auto">
          <a:xfrm>
            <a:off x="0" y="-109538"/>
            <a:ext cx="9144000" cy="7077076"/>
          </a:xfrm>
          <a:prstGeom prst="rect">
            <a:avLst/>
          </a:prstGeom>
          <a:noFill/>
          <a:ln w="9525">
            <a:noFill/>
            <a:miter lim="800000"/>
            <a:headEnd/>
            <a:tailEnd/>
          </a:ln>
        </p:spPr>
      </p:pic>
      <p:sp>
        <p:nvSpPr>
          <p:cNvPr id="5123" name="Rectangle 3"/>
          <p:cNvSpPr>
            <a:spLocks noGrp="1" noChangeArrowheads="1"/>
          </p:cNvSpPr>
          <p:nvPr>
            <p:ph type="ctrTitle"/>
          </p:nvPr>
        </p:nvSpPr>
        <p:spPr>
          <a:xfrm>
            <a:off x="609600" y="4572000"/>
            <a:ext cx="7772400" cy="990600"/>
          </a:xfrm>
        </p:spPr>
        <p:txBody>
          <a:bodyPr/>
          <a:lstStyle>
            <a:lvl1pPr>
              <a:defRPr/>
            </a:lvl1pPr>
          </a:lstStyle>
          <a:p>
            <a:r>
              <a:rPr lang="en-US"/>
              <a:t>Click to edit Master title style</a:t>
            </a:r>
          </a:p>
        </p:txBody>
      </p:sp>
      <p:sp>
        <p:nvSpPr>
          <p:cNvPr id="5124" name="Rectangle 4"/>
          <p:cNvSpPr>
            <a:spLocks noGrp="1" noChangeArrowheads="1"/>
          </p:cNvSpPr>
          <p:nvPr>
            <p:ph type="subTitle" idx="1"/>
          </p:nvPr>
        </p:nvSpPr>
        <p:spPr>
          <a:xfrm>
            <a:off x="1371600" y="5791200"/>
            <a:ext cx="6400800" cy="533400"/>
          </a:xfrm>
        </p:spPr>
        <p:txBody>
          <a:bodyPr/>
          <a:lstStyle>
            <a:lvl1pPr marL="0" indent="0" algn="ctr">
              <a:buFontTx/>
              <a:buNone/>
              <a:defRPr>
                <a:solidFill>
                  <a:schemeClr val="bg1"/>
                </a:solidFill>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163"/>
            <a:ext cx="2057400" cy="5684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163"/>
            <a:ext cx="6019800" cy="5684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3"/>
            <a:ext cx="8229600" cy="1112837"/>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ftr" sz="quarter" idx="10"/>
          </p:nvPr>
        </p:nvSpPr>
        <p:spPr>
          <a:ln/>
        </p:spPr>
        <p:txBody>
          <a:bodyPr/>
          <a:lstStyle>
            <a:lvl1pPr>
              <a:defRPr/>
            </a:lvl1pPr>
          </a:lstStyle>
          <a:p>
            <a:pPr>
              <a:defRPr/>
            </a:pP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lvl1pPr>
              <a:buClr>
                <a:srgbClr val="0070C0"/>
              </a:buClr>
              <a:buFont typeface="Arial" pitchFamily="34" charset="0"/>
              <a:buChar char="•"/>
              <a:defRPr sz="2800" b="1"/>
            </a:lvl1pPr>
            <a:lvl2pPr>
              <a:buClr>
                <a:srgbClr val="0070C0"/>
              </a:buClr>
              <a:buFont typeface="Arial" pitchFamily="34" charset="0"/>
              <a:buChar char="•"/>
              <a:defRPr sz="2400" b="1"/>
            </a:lvl2pPr>
          </a:lstStyle>
          <a:p>
            <a:pPr lvl="0"/>
            <a:r>
              <a:rPr lang="en-US" dirty="0"/>
              <a:t>Click to edit Master text styles</a:t>
            </a:r>
          </a:p>
          <a:p>
            <a:pPr lvl="1"/>
            <a:r>
              <a:rPr lang="en-US" dirty="0"/>
              <a:t>Second level</a:t>
            </a:r>
          </a:p>
        </p:txBody>
      </p:sp>
      <p:sp>
        <p:nvSpPr>
          <p:cNvPr id="4" name="Footer Placeholder 3">
            <a:extLst>
              <a:ext uri="{FF2B5EF4-FFF2-40B4-BE49-F238E27FC236}">
                <a16:creationId xmlns:a16="http://schemas.microsoft.com/office/drawing/2014/main" id="{1030CB54-F98E-4EFC-B4BE-B67FD8F76E68}"/>
              </a:ext>
            </a:extLst>
          </p:cNvPr>
          <p:cNvSpPr>
            <a:spLocks noGrp="1"/>
          </p:cNvSpPr>
          <p:nvPr>
            <p:ph type="ftr" sz="quarter" idx="10"/>
          </p:nvPr>
        </p:nvSpPr>
        <p:spPr>
          <a:xfrm>
            <a:off x="8314508" y="6281057"/>
            <a:ext cx="744583" cy="381000"/>
          </a:xfrm>
        </p:spPr>
        <p:txBody>
          <a:bodyPr/>
          <a:lstStyle/>
          <a:p>
            <a:pPr>
              <a:defRPr/>
            </a:pPr>
            <a:endParaRPr lang="en-US" dirty="0"/>
          </a:p>
        </p:txBody>
      </p:sp>
    </p:spTree>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6"/>
          <p:cNvSpPr>
            <a:spLocks noGrp="1"/>
          </p:cNvSpPr>
          <p:nvPr>
            <p:ph type="title"/>
          </p:nvPr>
        </p:nvSpPr>
        <p:spPr>
          <a:xfrm>
            <a:off x="954142" y="1447254"/>
            <a:ext cx="7315200" cy="1371600"/>
          </a:xfrm>
          <a:prstGeom prst="rect">
            <a:avLst/>
          </a:prstGeom>
        </p:spPr>
        <p:txBody>
          <a:bodyPr/>
          <a:lstStyle>
            <a:lvl1pPr>
              <a:buFontTx/>
              <a:buNone/>
              <a:defRPr/>
            </a:lvl1pPr>
          </a:lstStyle>
          <a:p>
            <a:r>
              <a:rPr lang="en-US"/>
              <a:t>Click to edit Master title style</a:t>
            </a:r>
            <a:endParaRPr lang="en-US" dirty="0"/>
          </a:p>
        </p:txBody>
      </p:sp>
      <p:sp>
        <p:nvSpPr>
          <p:cNvPr id="8" name="Picture Placeholder 4"/>
          <p:cNvSpPr>
            <a:spLocks noGrp="1"/>
          </p:cNvSpPr>
          <p:nvPr>
            <p:ph type="pic" sz="quarter" idx="10"/>
          </p:nvPr>
        </p:nvSpPr>
        <p:spPr>
          <a:xfrm>
            <a:off x="398536" y="3227032"/>
            <a:ext cx="8354742" cy="3524963"/>
          </a:xfrm>
          <a:prstGeom prst="rect">
            <a:avLst/>
          </a:prstGeom>
          <a:ln w="12700">
            <a:solidFill>
              <a:schemeClr val="bg1">
                <a:lumMod val="65000"/>
              </a:schemeClr>
            </a:solidFill>
            <a:miter lim="800000"/>
          </a:ln>
        </p:spPr>
        <p:txBody>
          <a:bodyPr/>
          <a:lstStyle/>
          <a:p>
            <a:r>
              <a:rPr lang="en-US" dirty="0"/>
              <a:t>Click icon to add picture</a:t>
            </a:r>
          </a:p>
        </p:txBody>
      </p:sp>
    </p:spTree>
    <p:extLst>
      <p:ext uri="{BB962C8B-B14F-4D97-AF65-F5344CB8AC3E}">
        <p14:creationId xmlns:p14="http://schemas.microsoft.com/office/powerpoint/2010/main" val="1078727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1" name="Shape 61"/>
          <p:cNvSpPr>
            <a:spLocks noGrp="1"/>
          </p:cNvSpPr>
          <p:nvPr>
            <p:ph type="title"/>
          </p:nvPr>
        </p:nvSpPr>
        <p:spPr>
          <a:xfrm>
            <a:off x="457200" y="274638"/>
            <a:ext cx="8229600" cy="1143001"/>
          </a:xfrm>
          <a:prstGeom prst="rect">
            <a:avLst/>
          </a:prstGeom>
        </p:spPr>
        <p:txBody>
          <a:bodyPr/>
          <a:lstStyle/>
          <a:p>
            <a:r>
              <a:t>Title Text</a:t>
            </a:r>
          </a:p>
        </p:txBody>
      </p:sp>
      <p:sp>
        <p:nvSpPr>
          <p:cNvPr id="62" name="Shape 62"/>
          <p:cNvSpPr>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ClrTx/>
              <a:buSzTx/>
              <a:buNone/>
              <a:defRPr sz="2400" b="1"/>
            </a:lvl1pPr>
            <a:lvl2pPr marL="0" indent="457200">
              <a:spcBef>
                <a:spcPts val="500"/>
              </a:spcBef>
              <a:buClrTx/>
              <a:buSzTx/>
              <a:buNone/>
              <a:defRPr sz="2400" b="1"/>
            </a:lvl2pPr>
            <a:lvl3pPr marL="0" indent="914400">
              <a:spcBef>
                <a:spcPts val="500"/>
              </a:spcBef>
              <a:buClrTx/>
              <a:buSzTx/>
              <a:buNone/>
              <a:defRPr sz="2400" b="1"/>
            </a:lvl3pPr>
            <a:lvl4pPr marL="0" indent="1371600">
              <a:spcBef>
                <a:spcPts val="500"/>
              </a:spcBef>
              <a:buClrTx/>
              <a:buSzTx/>
              <a:buNone/>
              <a:defRPr sz="2400" b="1"/>
            </a:lvl4pPr>
            <a:lvl5pPr marL="0" indent="1828800">
              <a:spcBef>
                <a:spcPts val="500"/>
              </a:spcBef>
              <a:buClrTx/>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3" name="Shape 63"/>
          <p:cNvSpPr>
            <a:spLocks noGrp="1"/>
          </p:cNvSpPr>
          <p:nvPr>
            <p:ph type="body" sz="quarter" idx="13"/>
          </p:nvPr>
        </p:nvSpPr>
        <p:spPr>
          <a:xfrm>
            <a:off x="4645025" y="1535112"/>
            <a:ext cx="4041775" cy="639763"/>
          </a:xfrm>
          <a:prstGeom prst="rect">
            <a:avLst/>
          </a:prstGeom>
        </p:spPr>
        <p:txBody>
          <a:bodyPr anchor="b">
            <a:normAutofit/>
          </a:bodyPr>
          <a:lstStyle/>
          <a:p>
            <a:pPr marL="0" indent="0">
              <a:spcBef>
                <a:spcPts val="500"/>
              </a:spcBef>
              <a:buClrTx/>
              <a:buSzTx/>
              <a:buNone/>
              <a:defRPr sz="2400" b="1"/>
            </a:pPr>
            <a:endParaRPr/>
          </a:p>
        </p:txBody>
      </p:sp>
      <p:sp>
        <p:nvSpPr>
          <p:cNvPr id="64" name="Shape 64"/>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1556892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94456" y="1095375"/>
            <a:ext cx="7755467" cy="1143000"/>
          </a:xfrm>
        </p:spPr>
        <p:txBody>
          <a:bodyPr/>
          <a:lstStyle/>
          <a:p>
            <a:r>
              <a:rPr lang="en-US"/>
              <a:t>Click to edit Master title style</a:t>
            </a:r>
          </a:p>
        </p:txBody>
      </p:sp>
      <p:sp>
        <p:nvSpPr>
          <p:cNvPr id="3" name="Content Placeholder 2"/>
          <p:cNvSpPr>
            <a:spLocks noGrp="1"/>
          </p:cNvSpPr>
          <p:nvPr>
            <p:ph sz="quarter" idx="1"/>
          </p:nvPr>
        </p:nvSpPr>
        <p:spPr>
          <a:xfrm>
            <a:off x="929923" y="2466976"/>
            <a:ext cx="3810000" cy="211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5390" y="2466976"/>
            <a:ext cx="3811411" cy="211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29923" y="4738688"/>
            <a:ext cx="3810000" cy="211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75390" y="4738688"/>
            <a:ext cx="3811411" cy="211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7827434" y="144463"/>
            <a:ext cx="2133600" cy="476250"/>
          </a:xfrm>
          <a:prstGeom prst="rect">
            <a:avLst/>
          </a:prstGeom>
        </p:spPr>
        <p:txBody>
          <a:bodyPr/>
          <a:lstStyle>
            <a:lvl1pPr>
              <a:defRPr/>
            </a:lvl1pPr>
          </a:lstStyle>
          <a:p>
            <a:endParaRPr lang="en-US" dirty="0"/>
          </a:p>
        </p:txBody>
      </p:sp>
      <p:sp>
        <p:nvSpPr>
          <p:cNvPr id="8" name="Slide Number Placeholder 7"/>
          <p:cNvSpPr>
            <a:spLocks noGrp="1"/>
          </p:cNvSpPr>
          <p:nvPr>
            <p:ph type="sldNum" sz="quarter" idx="11"/>
          </p:nvPr>
        </p:nvSpPr>
        <p:spPr>
          <a:xfrm>
            <a:off x="6795911" y="6381750"/>
            <a:ext cx="2133600" cy="476250"/>
          </a:xfrm>
          <a:prstGeom prst="rect">
            <a:avLst/>
          </a:prstGeom>
        </p:spPr>
        <p:txBody>
          <a:bodyPr/>
          <a:lstStyle>
            <a:lvl1pPr>
              <a:defRPr/>
            </a:lvl1pPr>
          </a:lstStyle>
          <a:p>
            <a:fld id="{32ADB44F-27A2-4B40-983F-F586151936AB}" type="slidenum">
              <a:rPr lang="en-US"/>
              <a:pPr/>
              <a:t>‹#›</a:t>
            </a:fld>
            <a:endParaRPr lang="en-US" dirty="0"/>
          </a:p>
        </p:txBody>
      </p:sp>
    </p:spTree>
    <p:extLst>
      <p:ext uri="{BB962C8B-B14F-4D97-AF65-F5344CB8AC3E}">
        <p14:creationId xmlns:p14="http://schemas.microsoft.com/office/powerpoint/2010/main" val="1757935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670" y="1683415"/>
            <a:ext cx="8229600" cy="4114800"/>
          </a:xfrm>
        </p:spPr>
        <p:txBody>
          <a:bodyPr/>
          <a:lstStyle>
            <a:lvl1pPr marL="0" indent="0">
              <a:spcBef>
                <a:spcPts val="1200"/>
              </a:spcBef>
              <a:buClr>
                <a:srgbClr val="0070C0"/>
              </a:buClr>
              <a:buSzPct val="140000"/>
              <a:defRPr b="1" i="0" baseline="0"/>
            </a:lvl1pPr>
            <a:lvl2pPr>
              <a:buClr>
                <a:srgbClr val="0070C0"/>
              </a:buClr>
              <a:buSzPct val="140000"/>
              <a:defRPr b="1" i="0" baseline="0"/>
            </a:lvl2pPr>
            <a:lvl3pPr>
              <a:buClr>
                <a:srgbClr val="0070C0"/>
              </a:buClr>
              <a:buSzPct val="140000"/>
              <a:defRPr b="1" i="0" baseline="0"/>
            </a:lvl3pPr>
            <a:lvl4pPr>
              <a:buClr>
                <a:srgbClr val="0070C0"/>
              </a:buClr>
              <a:buSzPct val="140000"/>
              <a:defRPr b="1" i="0" baseline="0"/>
            </a:lvl4pPr>
            <a:lvl5pPr>
              <a:buClr>
                <a:srgbClr val="0070C0"/>
              </a:buClr>
              <a:buSzPct val="140000"/>
              <a:defRPr b="1" i="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0" hasCustomPrompt="1"/>
          </p:nvPr>
        </p:nvSpPr>
        <p:spPr>
          <a:xfrm>
            <a:off x="8518541" y="6236983"/>
            <a:ext cx="625460" cy="531397"/>
          </a:xfrm>
        </p:spPr>
        <p:txBody>
          <a:bodyPr/>
          <a:lstStyle>
            <a:lvl1pPr>
              <a:buNone/>
              <a:defRPr sz="2800" b="1">
                <a:solidFill>
                  <a:schemeClr val="accent3">
                    <a:lumMod val="85000"/>
                  </a:schemeClr>
                </a:solidFill>
              </a:defRPr>
            </a:lvl1pPr>
            <a:lvl2pPr>
              <a:buNone/>
              <a:defRPr/>
            </a:lvl2pPr>
            <a:lvl3pPr>
              <a:buNone/>
              <a:defRPr/>
            </a:lvl3pPr>
            <a:lvl4pPr>
              <a:buNone/>
              <a:defRPr/>
            </a:lvl4pPr>
            <a:lvl5pPr>
              <a:buNone/>
              <a:defRPr/>
            </a:lvl5pPr>
          </a:lstStyle>
          <a:p>
            <a:pPr lvl="0"/>
            <a:fld id="{7A13D1B5-563E-4D4A-9709-E35BAD614AA7}" type="slidenum">
              <a:rPr lang="en-US" sz="2800" smtClean="0"/>
              <a:pPr lvl="0"/>
              <a:t>‹#›</a:t>
            </a:fld>
            <a:endParaRPr lang="en-US" dirty="0"/>
          </a:p>
        </p:txBody>
      </p:sp>
    </p:spTree>
    <p:extLst>
      <p:ext uri="{BB962C8B-B14F-4D97-AF65-F5344CB8AC3E}">
        <p14:creationId xmlns:p14="http://schemas.microsoft.com/office/powerpoint/2010/main" val="181573002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0117B-48A6-41FA-8C68-D682CBD23CA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83C5FA-6B53-4344-A305-BA5E090B848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4EBB88-6C43-48FF-8CAC-625E6E2BA798}"/>
              </a:ext>
            </a:extLst>
          </p:cNvPr>
          <p:cNvSpPr>
            <a:spLocks noGrp="1"/>
          </p:cNvSpPr>
          <p:nvPr>
            <p:ph type="dt" sz="half" idx="10"/>
          </p:nvPr>
        </p:nvSpPr>
        <p:spPr/>
        <p:txBody>
          <a:bodyPr/>
          <a:lstStyle/>
          <a:p>
            <a:fld id="{8C8E1937-C369-49BC-A573-17531CC6A21F}" type="datetimeFigureOut">
              <a:rPr lang="en-US" smtClean="0"/>
              <a:t>2/21/2019</a:t>
            </a:fld>
            <a:endParaRPr lang="en-US" dirty="0"/>
          </a:p>
        </p:txBody>
      </p:sp>
      <p:sp>
        <p:nvSpPr>
          <p:cNvPr id="5" name="Footer Placeholder 4">
            <a:extLst>
              <a:ext uri="{FF2B5EF4-FFF2-40B4-BE49-F238E27FC236}">
                <a16:creationId xmlns:a16="http://schemas.microsoft.com/office/drawing/2014/main" id="{6CA676B3-6EE8-4688-B88E-16E0EBBE19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7D82AD-DAAE-4F0D-8A23-D534D531098B}"/>
              </a:ext>
            </a:extLst>
          </p:cNvPr>
          <p:cNvSpPr>
            <a:spLocks noGrp="1"/>
          </p:cNvSpPr>
          <p:nvPr>
            <p:ph type="sldNum" sz="quarter" idx="12"/>
          </p:nvPr>
        </p:nvSpPr>
        <p:spPr/>
        <p:txBody>
          <a:bodyPr/>
          <a:lstStyle/>
          <a:p>
            <a:fld id="{BF3D4408-E716-49C6-BCC5-2975A6EB824A}" type="slidenum">
              <a:rPr lang="en-US" smtClean="0"/>
              <a:t>‹#›</a:t>
            </a:fld>
            <a:endParaRPr lang="en-US" dirty="0"/>
          </a:p>
        </p:txBody>
      </p:sp>
    </p:spTree>
    <p:extLst>
      <p:ext uri="{BB962C8B-B14F-4D97-AF65-F5344CB8AC3E}">
        <p14:creationId xmlns:p14="http://schemas.microsoft.com/office/powerpoint/2010/main" val="3401860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670" y="1683415"/>
            <a:ext cx="8229600" cy="4114800"/>
          </a:xfrm>
        </p:spPr>
        <p:txBody>
          <a:bodyPr/>
          <a:lstStyle>
            <a:lvl1pPr marL="0" indent="0">
              <a:spcBef>
                <a:spcPts val="1200"/>
              </a:spcBef>
              <a:buClr>
                <a:srgbClr val="0070C0"/>
              </a:buClr>
              <a:buSzPct val="140000"/>
              <a:defRPr b="1" i="0" baseline="0"/>
            </a:lvl1pPr>
            <a:lvl2pPr>
              <a:buClr>
                <a:srgbClr val="0070C0"/>
              </a:buClr>
              <a:buSzPct val="140000"/>
              <a:defRPr b="1" i="0" baseline="0"/>
            </a:lvl2pPr>
            <a:lvl3pPr>
              <a:buClr>
                <a:srgbClr val="0070C0"/>
              </a:buClr>
              <a:buSzPct val="140000"/>
              <a:defRPr b="1" i="0" baseline="0"/>
            </a:lvl3pPr>
            <a:lvl4pPr>
              <a:buClr>
                <a:srgbClr val="0070C0"/>
              </a:buClr>
              <a:buSzPct val="140000"/>
              <a:defRPr b="1" i="0" baseline="0"/>
            </a:lvl4pPr>
            <a:lvl5pPr>
              <a:buClr>
                <a:srgbClr val="0070C0"/>
              </a:buClr>
              <a:buSzPct val="140000"/>
              <a:defRPr b="1" i="0" baseline="0"/>
            </a:lvl5pPr>
          </a:lstStyle>
          <a:p>
            <a:pPr lvl="0"/>
            <a:r>
              <a:rPr lang="en-US" dirty="0"/>
              <a:t>Click to edit Master text styles</a:t>
            </a:r>
          </a:p>
          <a:p>
            <a:pPr lvl="1"/>
            <a:r>
              <a:rPr lang="en-US" dirty="0"/>
              <a:t>Second level</a:t>
            </a:r>
          </a:p>
          <a:p>
            <a:pPr lvl="2"/>
            <a:r>
              <a:rPr lang="en-US" dirty="0"/>
              <a:t>Third </a:t>
            </a:r>
            <a:r>
              <a:rPr lang="en-US" dirty="0" err="1"/>
              <a:t>lvel</a:t>
            </a:r>
            <a:endParaRPr lang="en-US" dirty="0"/>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dirty="0"/>
              <a:t>Click to edit Master title style</a:t>
            </a:r>
          </a:p>
        </p:txBody>
      </p:sp>
      <p:sp>
        <p:nvSpPr>
          <p:cNvPr id="2" name="Rectangle 1"/>
          <p:cNvSpPr/>
          <p:nvPr userDrawn="1"/>
        </p:nvSpPr>
        <p:spPr>
          <a:xfrm>
            <a:off x="8216554" y="6189637"/>
            <a:ext cx="973431" cy="523220"/>
          </a:xfrm>
          <a:prstGeom prst="rect">
            <a:avLst/>
          </a:prstGeom>
        </p:spPr>
        <p:txBody>
          <a:bodyPr wrap="square">
            <a:spAutoFit/>
          </a:bodyPr>
          <a:lstStyle/>
          <a:p>
            <a:fld id="{A3933030-8510-4AE9-98C2-0AB7ACEC03DE}" type="slidenum">
              <a:rPr lang="en-US" sz="2800" smtClean="0">
                <a:solidFill>
                  <a:srgbClr val="CCCCFF"/>
                </a:solidFill>
              </a:rPr>
              <a:t>‹#›</a:t>
            </a:fld>
            <a:endParaRPr lang="en-US" sz="2800" dirty="0">
              <a:solidFill>
                <a:srgbClr val="CCCCFF"/>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C289E-9819-487D-AC80-FFCC8D1C8E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0B1EC3-54E5-4573-B3A7-67446FB99AB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78A02-CC64-4D4F-B538-1586C74270C3}"/>
              </a:ext>
            </a:extLst>
          </p:cNvPr>
          <p:cNvSpPr>
            <a:spLocks noGrp="1"/>
          </p:cNvSpPr>
          <p:nvPr>
            <p:ph type="dt" sz="half" idx="10"/>
          </p:nvPr>
        </p:nvSpPr>
        <p:spPr/>
        <p:txBody>
          <a:bodyPr/>
          <a:lstStyle/>
          <a:p>
            <a:fld id="{8C8E1937-C369-49BC-A573-17531CC6A21F}" type="datetimeFigureOut">
              <a:rPr lang="en-US" smtClean="0"/>
              <a:t>2/21/2019</a:t>
            </a:fld>
            <a:endParaRPr lang="en-US" dirty="0"/>
          </a:p>
        </p:txBody>
      </p:sp>
      <p:sp>
        <p:nvSpPr>
          <p:cNvPr id="5" name="Footer Placeholder 4">
            <a:extLst>
              <a:ext uri="{FF2B5EF4-FFF2-40B4-BE49-F238E27FC236}">
                <a16:creationId xmlns:a16="http://schemas.microsoft.com/office/drawing/2014/main" id="{CB262E1C-0342-4E6F-89CB-4704117999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13D3A1-AFE6-4412-8E04-451822D1290A}"/>
              </a:ext>
            </a:extLst>
          </p:cNvPr>
          <p:cNvSpPr>
            <a:spLocks noGrp="1"/>
          </p:cNvSpPr>
          <p:nvPr>
            <p:ph type="sldNum" sz="quarter" idx="12"/>
          </p:nvPr>
        </p:nvSpPr>
        <p:spPr/>
        <p:txBody>
          <a:bodyPr/>
          <a:lstStyle/>
          <a:p>
            <a:fld id="{BF3D4408-E716-49C6-BCC5-2975A6EB824A}" type="slidenum">
              <a:rPr lang="en-US" smtClean="0"/>
              <a:t>‹#›</a:t>
            </a:fld>
            <a:endParaRPr lang="en-US" dirty="0"/>
          </a:p>
        </p:txBody>
      </p:sp>
    </p:spTree>
    <p:extLst>
      <p:ext uri="{BB962C8B-B14F-4D97-AF65-F5344CB8AC3E}">
        <p14:creationId xmlns:p14="http://schemas.microsoft.com/office/powerpoint/2010/main" val="1716113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48CD5-3346-49E0-8A6A-8C3E978AD33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D1D944-B1E2-4370-AB10-7FF73589F6C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22D0525-46CD-42C3-A2DC-B83208FF6F70}"/>
              </a:ext>
            </a:extLst>
          </p:cNvPr>
          <p:cNvSpPr>
            <a:spLocks noGrp="1"/>
          </p:cNvSpPr>
          <p:nvPr>
            <p:ph type="dt" sz="half" idx="10"/>
          </p:nvPr>
        </p:nvSpPr>
        <p:spPr/>
        <p:txBody>
          <a:bodyPr/>
          <a:lstStyle/>
          <a:p>
            <a:fld id="{8C8E1937-C369-49BC-A573-17531CC6A21F}" type="datetimeFigureOut">
              <a:rPr lang="en-US" smtClean="0"/>
              <a:t>2/21/2019</a:t>
            </a:fld>
            <a:endParaRPr lang="en-US" dirty="0"/>
          </a:p>
        </p:txBody>
      </p:sp>
      <p:sp>
        <p:nvSpPr>
          <p:cNvPr id="5" name="Footer Placeholder 4">
            <a:extLst>
              <a:ext uri="{FF2B5EF4-FFF2-40B4-BE49-F238E27FC236}">
                <a16:creationId xmlns:a16="http://schemas.microsoft.com/office/drawing/2014/main" id="{5CB8A541-D02A-403B-91D9-6D94E82666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83791DE-C76C-426E-9125-00A76117676D}"/>
              </a:ext>
            </a:extLst>
          </p:cNvPr>
          <p:cNvSpPr>
            <a:spLocks noGrp="1"/>
          </p:cNvSpPr>
          <p:nvPr>
            <p:ph type="sldNum" sz="quarter" idx="12"/>
          </p:nvPr>
        </p:nvSpPr>
        <p:spPr/>
        <p:txBody>
          <a:bodyPr/>
          <a:lstStyle/>
          <a:p>
            <a:fld id="{BF3D4408-E716-49C6-BCC5-2975A6EB824A}" type="slidenum">
              <a:rPr lang="en-US" smtClean="0"/>
              <a:t>‹#›</a:t>
            </a:fld>
            <a:endParaRPr lang="en-US" dirty="0"/>
          </a:p>
        </p:txBody>
      </p:sp>
    </p:spTree>
    <p:extLst>
      <p:ext uri="{BB962C8B-B14F-4D97-AF65-F5344CB8AC3E}">
        <p14:creationId xmlns:p14="http://schemas.microsoft.com/office/powerpoint/2010/main" val="467807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564C-2349-4673-845B-54E6C61F49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8B04AD-EEC9-46DE-B8D8-0E68CA2DF9A5}"/>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410763-7F2F-459E-9B25-6FFF7D4ABF24}"/>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3D510B-5672-45C9-B818-F0BE29F273B4}"/>
              </a:ext>
            </a:extLst>
          </p:cNvPr>
          <p:cNvSpPr>
            <a:spLocks noGrp="1"/>
          </p:cNvSpPr>
          <p:nvPr>
            <p:ph type="dt" sz="half" idx="10"/>
          </p:nvPr>
        </p:nvSpPr>
        <p:spPr/>
        <p:txBody>
          <a:bodyPr/>
          <a:lstStyle/>
          <a:p>
            <a:fld id="{8C8E1937-C369-49BC-A573-17531CC6A21F}" type="datetimeFigureOut">
              <a:rPr lang="en-US" smtClean="0"/>
              <a:t>2/21/2019</a:t>
            </a:fld>
            <a:endParaRPr lang="en-US" dirty="0"/>
          </a:p>
        </p:txBody>
      </p:sp>
      <p:sp>
        <p:nvSpPr>
          <p:cNvPr id="6" name="Footer Placeholder 5">
            <a:extLst>
              <a:ext uri="{FF2B5EF4-FFF2-40B4-BE49-F238E27FC236}">
                <a16:creationId xmlns:a16="http://schemas.microsoft.com/office/drawing/2014/main" id="{6EBC99F2-9A5D-4A3A-948C-725FCE4005C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9514128-24F7-44B4-99E3-3C4881863AC9}"/>
              </a:ext>
            </a:extLst>
          </p:cNvPr>
          <p:cNvSpPr>
            <a:spLocks noGrp="1"/>
          </p:cNvSpPr>
          <p:nvPr>
            <p:ph type="sldNum" sz="quarter" idx="12"/>
          </p:nvPr>
        </p:nvSpPr>
        <p:spPr/>
        <p:txBody>
          <a:bodyPr/>
          <a:lstStyle/>
          <a:p>
            <a:fld id="{BF3D4408-E716-49C6-BCC5-2975A6EB824A}" type="slidenum">
              <a:rPr lang="en-US" smtClean="0"/>
              <a:t>‹#›</a:t>
            </a:fld>
            <a:endParaRPr lang="en-US" dirty="0"/>
          </a:p>
        </p:txBody>
      </p:sp>
    </p:spTree>
    <p:extLst>
      <p:ext uri="{BB962C8B-B14F-4D97-AF65-F5344CB8AC3E}">
        <p14:creationId xmlns:p14="http://schemas.microsoft.com/office/powerpoint/2010/main" val="1170018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B3428-0022-4867-B992-F9C612726AA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96C2DA-16B6-45E4-A209-BDE11434A93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732D80-71E3-4402-A33F-3EDA9D61420B}"/>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81FE4E-7B67-4E22-A0F0-6FDC1D6205F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057717-8501-4AF0-9596-E4A6F24DF67B}"/>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E0FE71-5D20-478A-8768-DF1A2DD57978}"/>
              </a:ext>
            </a:extLst>
          </p:cNvPr>
          <p:cNvSpPr>
            <a:spLocks noGrp="1"/>
          </p:cNvSpPr>
          <p:nvPr>
            <p:ph type="dt" sz="half" idx="10"/>
          </p:nvPr>
        </p:nvSpPr>
        <p:spPr/>
        <p:txBody>
          <a:bodyPr/>
          <a:lstStyle/>
          <a:p>
            <a:fld id="{8C8E1937-C369-49BC-A573-17531CC6A21F}" type="datetimeFigureOut">
              <a:rPr lang="en-US" smtClean="0"/>
              <a:t>2/21/2019</a:t>
            </a:fld>
            <a:endParaRPr lang="en-US" dirty="0"/>
          </a:p>
        </p:txBody>
      </p:sp>
      <p:sp>
        <p:nvSpPr>
          <p:cNvPr id="8" name="Footer Placeholder 7">
            <a:extLst>
              <a:ext uri="{FF2B5EF4-FFF2-40B4-BE49-F238E27FC236}">
                <a16:creationId xmlns:a16="http://schemas.microsoft.com/office/drawing/2014/main" id="{BECC9C10-4C5D-4862-9DE5-1D4996F8B2E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1426E7B-32F2-468A-BEA1-DB7D3177FBF3}"/>
              </a:ext>
            </a:extLst>
          </p:cNvPr>
          <p:cNvSpPr>
            <a:spLocks noGrp="1"/>
          </p:cNvSpPr>
          <p:nvPr>
            <p:ph type="sldNum" sz="quarter" idx="12"/>
          </p:nvPr>
        </p:nvSpPr>
        <p:spPr/>
        <p:txBody>
          <a:bodyPr/>
          <a:lstStyle/>
          <a:p>
            <a:fld id="{BF3D4408-E716-49C6-BCC5-2975A6EB824A}" type="slidenum">
              <a:rPr lang="en-US" smtClean="0"/>
              <a:t>‹#›</a:t>
            </a:fld>
            <a:endParaRPr lang="en-US" dirty="0"/>
          </a:p>
        </p:txBody>
      </p:sp>
    </p:spTree>
    <p:extLst>
      <p:ext uri="{BB962C8B-B14F-4D97-AF65-F5344CB8AC3E}">
        <p14:creationId xmlns:p14="http://schemas.microsoft.com/office/powerpoint/2010/main" val="3740552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9B442-C8A0-4D21-9D0F-AEBE895025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B66F1E-51EA-4313-95EE-A9CA8A2B78EB}"/>
              </a:ext>
            </a:extLst>
          </p:cNvPr>
          <p:cNvSpPr>
            <a:spLocks noGrp="1"/>
          </p:cNvSpPr>
          <p:nvPr>
            <p:ph type="dt" sz="half" idx="10"/>
          </p:nvPr>
        </p:nvSpPr>
        <p:spPr/>
        <p:txBody>
          <a:bodyPr/>
          <a:lstStyle/>
          <a:p>
            <a:fld id="{8C8E1937-C369-49BC-A573-17531CC6A21F}" type="datetimeFigureOut">
              <a:rPr lang="en-US" smtClean="0"/>
              <a:t>2/21/2019</a:t>
            </a:fld>
            <a:endParaRPr lang="en-US" dirty="0"/>
          </a:p>
        </p:txBody>
      </p:sp>
      <p:sp>
        <p:nvSpPr>
          <p:cNvPr id="4" name="Footer Placeholder 3">
            <a:extLst>
              <a:ext uri="{FF2B5EF4-FFF2-40B4-BE49-F238E27FC236}">
                <a16:creationId xmlns:a16="http://schemas.microsoft.com/office/drawing/2014/main" id="{6EBA70B1-4A89-4907-B253-DE6214FFEBD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9A3FCDB-9221-46DC-9470-F750B57A5FA8}"/>
              </a:ext>
            </a:extLst>
          </p:cNvPr>
          <p:cNvSpPr>
            <a:spLocks noGrp="1"/>
          </p:cNvSpPr>
          <p:nvPr>
            <p:ph type="sldNum" sz="quarter" idx="12"/>
          </p:nvPr>
        </p:nvSpPr>
        <p:spPr/>
        <p:txBody>
          <a:bodyPr/>
          <a:lstStyle/>
          <a:p>
            <a:fld id="{BF3D4408-E716-49C6-BCC5-2975A6EB824A}" type="slidenum">
              <a:rPr lang="en-US" smtClean="0"/>
              <a:t>‹#›</a:t>
            </a:fld>
            <a:endParaRPr lang="en-US" dirty="0"/>
          </a:p>
        </p:txBody>
      </p:sp>
    </p:spTree>
    <p:extLst>
      <p:ext uri="{BB962C8B-B14F-4D97-AF65-F5344CB8AC3E}">
        <p14:creationId xmlns:p14="http://schemas.microsoft.com/office/powerpoint/2010/main" val="1747985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3F9F06-6739-4960-A1AA-868820836D0F}"/>
              </a:ext>
            </a:extLst>
          </p:cNvPr>
          <p:cNvSpPr>
            <a:spLocks noGrp="1"/>
          </p:cNvSpPr>
          <p:nvPr>
            <p:ph type="dt" sz="half" idx="10"/>
          </p:nvPr>
        </p:nvSpPr>
        <p:spPr/>
        <p:txBody>
          <a:bodyPr/>
          <a:lstStyle/>
          <a:p>
            <a:fld id="{8C8E1937-C369-49BC-A573-17531CC6A21F}" type="datetimeFigureOut">
              <a:rPr lang="en-US" smtClean="0"/>
              <a:t>2/21/2019</a:t>
            </a:fld>
            <a:endParaRPr lang="en-US" dirty="0"/>
          </a:p>
        </p:txBody>
      </p:sp>
      <p:sp>
        <p:nvSpPr>
          <p:cNvPr id="3" name="Footer Placeholder 2">
            <a:extLst>
              <a:ext uri="{FF2B5EF4-FFF2-40B4-BE49-F238E27FC236}">
                <a16:creationId xmlns:a16="http://schemas.microsoft.com/office/drawing/2014/main" id="{A5530599-C2D3-4EB9-8CF0-434EA9CC539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2221EB3-12F8-42FD-82E4-ECC95314D05D}"/>
              </a:ext>
            </a:extLst>
          </p:cNvPr>
          <p:cNvSpPr>
            <a:spLocks noGrp="1"/>
          </p:cNvSpPr>
          <p:nvPr>
            <p:ph type="sldNum" sz="quarter" idx="12"/>
          </p:nvPr>
        </p:nvSpPr>
        <p:spPr/>
        <p:txBody>
          <a:bodyPr/>
          <a:lstStyle/>
          <a:p>
            <a:fld id="{BF3D4408-E716-49C6-BCC5-2975A6EB824A}" type="slidenum">
              <a:rPr lang="en-US" smtClean="0"/>
              <a:t>‹#›</a:t>
            </a:fld>
            <a:endParaRPr lang="en-US" dirty="0"/>
          </a:p>
        </p:txBody>
      </p:sp>
    </p:spTree>
    <p:extLst>
      <p:ext uri="{BB962C8B-B14F-4D97-AF65-F5344CB8AC3E}">
        <p14:creationId xmlns:p14="http://schemas.microsoft.com/office/powerpoint/2010/main" val="1377473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10DE-82F2-467D-8BBE-DF44E8D4AE7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43A476-F300-4847-8D51-C73C029910B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0BA572-5D36-4788-B41D-F9691BFA629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5D42F7-2F79-4E77-80A4-9355118E4B3D}"/>
              </a:ext>
            </a:extLst>
          </p:cNvPr>
          <p:cNvSpPr>
            <a:spLocks noGrp="1"/>
          </p:cNvSpPr>
          <p:nvPr>
            <p:ph type="dt" sz="half" idx="10"/>
          </p:nvPr>
        </p:nvSpPr>
        <p:spPr/>
        <p:txBody>
          <a:bodyPr/>
          <a:lstStyle/>
          <a:p>
            <a:fld id="{8C8E1937-C369-49BC-A573-17531CC6A21F}" type="datetimeFigureOut">
              <a:rPr lang="en-US" smtClean="0"/>
              <a:t>2/21/2019</a:t>
            </a:fld>
            <a:endParaRPr lang="en-US" dirty="0"/>
          </a:p>
        </p:txBody>
      </p:sp>
      <p:sp>
        <p:nvSpPr>
          <p:cNvPr id="6" name="Footer Placeholder 5">
            <a:extLst>
              <a:ext uri="{FF2B5EF4-FFF2-40B4-BE49-F238E27FC236}">
                <a16:creationId xmlns:a16="http://schemas.microsoft.com/office/drawing/2014/main" id="{CED55056-72C7-4F0A-BC34-C8DFE0F8BC7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7E0A03-7EEA-40FE-A3AC-BF3721189A94}"/>
              </a:ext>
            </a:extLst>
          </p:cNvPr>
          <p:cNvSpPr>
            <a:spLocks noGrp="1"/>
          </p:cNvSpPr>
          <p:nvPr>
            <p:ph type="sldNum" sz="quarter" idx="12"/>
          </p:nvPr>
        </p:nvSpPr>
        <p:spPr/>
        <p:txBody>
          <a:bodyPr/>
          <a:lstStyle/>
          <a:p>
            <a:fld id="{BF3D4408-E716-49C6-BCC5-2975A6EB824A}" type="slidenum">
              <a:rPr lang="en-US" smtClean="0"/>
              <a:t>‹#›</a:t>
            </a:fld>
            <a:endParaRPr lang="en-US" dirty="0"/>
          </a:p>
        </p:txBody>
      </p:sp>
    </p:spTree>
    <p:extLst>
      <p:ext uri="{BB962C8B-B14F-4D97-AF65-F5344CB8AC3E}">
        <p14:creationId xmlns:p14="http://schemas.microsoft.com/office/powerpoint/2010/main" val="4150001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DC1E-D99F-48A8-BABA-5AB2D98FD67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891FC7-B026-4A9E-AC4D-3BA00EA1A19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68ACCB3-AC94-4D43-A7CA-FDDD4B6BE0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B3407AD-AA44-431D-A221-F01772800CA1}"/>
              </a:ext>
            </a:extLst>
          </p:cNvPr>
          <p:cNvSpPr>
            <a:spLocks noGrp="1"/>
          </p:cNvSpPr>
          <p:nvPr>
            <p:ph type="dt" sz="half" idx="10"/>
          </p:nvPr>
        </p:nvSpPr>
        <p:spPr/>
        <p:txBody>
          <a:bodyPr/>
          <a:lstStyle/>
          <a:p>
            <a:fld id="{8C8E1937-C369-49BC-A573-17531CC6A21F}" type="datetimeFigureOut">
              <a:rPr lang="en-US" smtClean="0"/>
              <a:t>2/21/2019</a:t>
            </a:fld>
            <a:endParaRPr lang="en-US" dirty="0"/>
          </a:p>
        </p:txBody>
      </p:sp>
      <p:sp>
        <p:nvSpPr>
          <p:cNvPr id="6" name="Footer Placeholder 5">
            <a:extLst>
              <a:ext uri="{FF2B5EF4-FFF2-40B4-BE49-F238E27FC236}">
                <a16:creationId xmlns:a16="http://schemas.microsoft.com/office/drawing/2014/main" id="{B78779A0-B56F-419C-BC7E-7103DF2EB68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E2D9232-F6FE-47EE-BDF1-7EC1959F35F7}"/>
              </a:ext>
            </a:extLst>
          </p:cNvPr>
          <p:cNvSpPr>
            <a:spLocks noGrp="1"/>
          </p:cNvSpPr>
          <p:nvPr>
            <p:ph type="sldNum" sz="quarter" idx="12"/>
          </p:nvPr>
        </p:nvSpPr>
        <p:spPr/>
        <p:txBody>
          <a:bodyPr/>
          <a:lstStyle/>
          <a:p>
            <a:fld id="{BF3D4408-E716-49C6-BCC5-2975A6EB824A}" type="slidenum">
              <a:rPr lang="en-US" smtClean="0"/>
              <a:t>‹#›</a:t>
            </a:fld>
            <a:endParaRPr lang="en-US" dirty="0"/>
          </a:p>
        </p:txBody>
      </p:sp>
    </p:spTree>
    <p:extLst>
      <p:ext uri="{BB962C8B-B14F-4D97-AF65-F5344CB8AC3E}">
        <p14:creationId xmlns:p14="http://schemas.microsoft.com/office/powerpoint/2010/main" val="3774620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C07BC-4B09-4299-9515-0820DCF9FE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6EDF06-887F-4982-87B4-C12311EE74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51B22-9C96-4A8F-8B99-2EE5C9FEA330}"/>
              </a:ext>
            </a:extLst>
          </p:cNvPr>
          <p:cNvSpPr>
            <a:spLocks noGrp="1"/>
          </p:cNvSpPr>
          <p:nvPr>
            <p:ph type="dt" sz="half" idx="10"/>
          </p:nvPr>
        </p:nvSpPr>
        <p:spPr/>
        <p:txBody>
          <a:bodyPr/>
          <a:lstStyle/>
          <a:p>
            <a:fld id="{8C8E1937-C369-49BC-A573-17531CC6A21F}" type="datetimeFigureOut">
              <a:rPr lang="en-US" smtClean="0"/>
              <a:t>2/21/2019</a:t>
            </a:fld>
            <a:endParaRPr lang="en-US" dirty="0"/>
          </a:p>
        </p:txBody>
      </p:sp>
      <p:sp>
        <p:nvSpPr>
          <p:cNvPr id="5" name="Footer Placeholder 4">
            <a:extLst>
              <a:ext uri="{FF2B5EF4-FFF2-40B4-BE49-F238E27FC236}">
                <a16:creationId xmlns:a16="http://schemas.microsoft.com/office/drawing/2014/main" id="{EB72C0AF-593E-4FAE-87B2-825602CF58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8751602-87D6-4565-A309-C537253B4B39}"/>
              </a:ext>
            </a:extLst>
          </p:cNvPr>
          <p:cNvSpPr>
            <a:spLocks noGrp="1"/>
          </p:cNvSpPr>
          <p:nvPr>
            <p:ph type="sldNum" sz="quarter" idx="12"/>
          </p:nvPr>
        </p:nvSpPr>
        <p:spPr/>
        <p:txBody>
          <a:bodyPr/>
          <a:lstStyle/>
          <a:p>
            <a:fld id="{BF3D4408-E716-49C6-BCC5-2975A6EB824A}" type="slidenum">
              <a:rPr lang="en-US" smtClean="0"/>
              <a:t>‹#›</a:t>
            </a:fld>
            <a:endParaRPr lang="en-US" dirty="0"/>
          </a:p>
        </p:txBody>
      </p:sp>
    </p:spTree>
    <p:extLst>
      <p:ext uri="{BB962C8B-B14F-4D97-AF65-F5344CB8AC3E}">
        <p14:creationId xmlns:p14="http://schemas.microsoft.com/office/powerpoint/2010/main" val="2775720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637871-F3EB-4C6F-92EB-8F992B954E6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B1B69A-8EA7-4BC5-92CC-DDC456F60A8F}"/>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B06B02-F021-4B5A-94C5-F6BB4D833FD8}"/>
              </a:ext>
            </a:extLst>
          </p:cNvPr>
          <p:cNvSpPr>
            <a:spLocks noGrp="1"/>
          </p:cNvSpPr>
          <p:nvPr>
            <p:ph type="dt" sz="half" idx="10"/>
          </p:nvPr>
        </p:nvSpPr>
        <p:spPr/>
        <p:txBody>
          <a:bodyPr/>
          <a:lstStyle/>
          <a:p>
            <a:fld id="{8C8E1937-C369-49BC-A573-17531CC6A21F}" type="datetimeFigureOut">
              <a:rPr lang="en-US" smtClean="0"/>
              <a:t>2/21/2019</a:t>
            </a:fld>
            <a:endParaRPr lang="en-US" dirty="0"/>
          </a:p>
        </p:txBody>
      </p:sp>
      <p:sp>
        <p:nvSpPr>
          <p:cNvPr id="5" name="Footer Placeholder 4">
            <a:extLst>
              <a:ext uri="{FF2B5EF4-FFF2-40B4-BE49-F238E27FC236}">
                <a16:creationId xmlns:a16="http://schemas.microsoft.com/office/drawing/2014/main" id="{1F491EF2-AAD9-4DA9-835D-949D687757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2C57BD-6DA5-467A-A640-509C88D87599}"/>
              </a:ext>
            </a:extLst>
          </p:cNvPr>
          <p:cNvSpPr>
            <a:spLocks noGrp="1"/>
          </p:cNvSpPr>
          <p:nvPr>
            <p:ph type="sldNum" sz="quarter" idx="12"/>
          </p:nvPr>
        </p:nvSpPr>
        <p:spPr/>
        <p:txBody>
          <a:bodyPr/>
          <a:lstStyle/>
          <a:p>
            <a:fld id="{BF3D4408-E716-49C6-BCC5-2975A6EB824A}" type="slidenum">
              <a:rPr lang="en-US" smtClean="0"/>
              <a:t>‹#›</a:t>
            </a:fld>
            <a:endParaRPr lang="en-US" dirty="0"/>
          </a:p>
        </p:txBody>
      </p:sp>
    </p:spTree>
    <p:extLst>
      <p:ext uri="{BB962C8B-B14F-4D97-AF65-F5344CB8AC3E}">
        <p14:creationId xmlns:p14="http://schemas.microsoft.com/office/powerpoint/2010/main" val="952577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a:defRPr/>
            </a:pP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0CD970-35B1-4B51-BB83-7A54709080A4}" type="slidenum">
              <a:rPr lang="en-US" smtClean="0"/>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0CD970-35B1-4B51-BB83-7A54709080A4}" type="slidenum">
              <a:rPr lang="en-US" smtClean="0"/>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0CD970-35B1-4B51-BB83-7A54709080A4}" type="slidenum">
              <a:rPr lang="en-US" smtClean="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0CD970-35B1-4B51-BB83-7A54709080A4}" type="slidenum">
              <a:rPr lang="en-US" smtClean="0"/>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0CD970-35B1-4B51-BB83-7A54709080A4}" type="slidenum">
              <a:rPr lang="en-US" smtClean="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70CD970-35B1-4B51-BB83-7A54709080A4}" type="slidenum">
              <a:rPr lang="en-US" smtClean="0"/>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70CD970-35B1-4B51-BB83-7A54709080A4}" type="slidenum">
              <a:rPr lang="en-US" smtClean="0"/>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0CD970-35B1-4B51-BB83-7A54709080A4}" type="slidenum">
              <a:rPr lang="en-US" smtClean="0"/>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0CD970-35B1-4B51-BB83-7A54709080A4}" type="slidenum">
              <a:rPr lang="en-US" smtClean="0"/>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0CD970-35B1-4B51-BB83-7A54709080A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ftr" sz="quarter" idx="10"/>
          </p:nvPr>
        </p:nvSpPr>
        <p:spPr>
          <a:ln/>
        </p:spPr>
        <p:txBody>
          <a:bodyPr/>
          <a:lstStyle>
            <a:lvl1pPr>
              <a:defRPr/>
            </a:lvl1pPr>
          </a:lstStyle>
          <a:p>
            <a:pPr>
              <a:defRPr/>
            </a:pP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0CD970-35B1-4B51-BB83-7A54709080A4}" type="slidenum">
              <a:rPr lang="en-US" smtClean="0"/>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defRPr sz="3600" b="1">
                <a:latin typeface="Century Gothic" pitchFamily="34" charset="0"/>
              </a:defRPr>
            </a:lvl1pPr>
          </a:lstStyle>
          <a:p>
            <a:r>
              <a:rPr lang="fr-FR" dirty="0" err="1"/>
              <a:t>Title</a:t>
            </a:r>
            <a:r>
              <a:rPr lang="fr-FR" dirty="0"/>
              <a:t> </a:t>
            </a:r>
            <a:r>
              <a:rPr lang="fr-FR" dirty="0" err="1"/>
              <a:t>goes</a:t>
            </a:r>
            <a:r>
              <a:rPr lang="fr-FR" dirty="0"/>
              <a:t> </a:t>
            </a:r>
            <a:r>
              <a:rPr lang="fr-FR" dirty="0" err="1"/>
              <a:t>here</a:t>
            </a:r>
            <a:endParaRPr lang="fr-CA" dirty="0"/>
          </a:p>
        </p:txBody>
      </p:sp>
      <p:sp>
        <p:nvSpPr>
          <p:cNvPr id="3" name="Sous-titr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err="1"/>
              <a:t>Subtitle</a:t>
            </a:r>
            <a:r>
              <a:rPr lang="fr-FR" dirty="0"/>
              <a:t> </a:t>
            </a:r>
            <a:r>
              <a:rPr lang="fr-FR" dirty="0" err="1"/>
              <a:t>goes</a:t>
            </a:r>
            <a:r>
              <a:rPr lang="fr-FR" dirty="0"/>
              <a:t> </a:t>
            </a:r>
            <a:r>
              <a:rPr lang="fr-FR" dirty="0" err="1"/>
              <a:t>here</a:t>
            </a:r>
            <a:endParaRPr lang="fr-CA" dirty="0"/>
          </a:p>
        </p:txBody>
      </p:sp>
      <p:sp>
        <p:nvSpPr>
          <p:cNvPr id="5" name="Espace réservé du pied de page 4"/>
          <p:cNvSpPr>
            <a:spLocks noGrp="1"/>
          </p:cNvSpPr>
          <p:nvPr>
            <p:ph type="ftr" sz="quarter" idx="11"/>
          </p:nvPr>
        </p:nvSpPr>
        <p:spPr/>
        <p:txBody>
          <a:bodyPr/>
          <a:lstStyle>
            <a:lvl1pPr>
              <a:defRPr/>
            </a:lvl1pPr>
          </a:lstStyle>
          <a:p>
            <a:pPr>
              <a:defRPr/>
            </a:pPr>
            <a:endParaRPr lang="fr-CA" dirty="0">
              <a:solidFill>
                <a:prstClr val="black">
                  <a:tint val="75000"/>
                </a:prstClr>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b="1"/>
            </a:lvl1pPr>
          </a:lstStyle>
          <a:p>
            <a:pPr>
              <a:defRPr/>
            </a:pPr>
            <a:fld id="{19697C5C-4C82-4B73-8DBD-874B0DB33217}" type="slidenum">
              <a:rPr lang="fr-CA" smtClean="0">
                <a:solidFill>
                  <a:prstClr val="black">
                    <a:tint val="75000"/>
                  </a:prstClr>
                </a:solidFill>
              </a:rPr>
              <a:pPr>
                <a:defRPr/>
              </a:pPr>
              <a:t>‹#›</a:t>
            </a:fld>
            <a:endParaRPr lang="fr-CA" dirty="0">
              <a:solidFill>
                <a:prstClr val="black">
                  <a:tint val="75000"/>
                </a:prstClr>
              </a:solidFill>
            </a:endParaRPr>
          </a:p>
        </p:txBody>
      </p:sp>
    </p:spTree>
    <p:extLst>
      <p:ext uri="{BB962C8B-B14F-4D97-AF65-F5344CB8AC3E}">
        <p14:creationId xmlns:p14="http://schemas.microsoft.com/office/powerpoint/2010/main" val="3157986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and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670" y="1683415"/>
            <a:ext cx="8229600" cy="4114800"/>
          </a:xfrm>
        </p:spPr>
        <p:txBody>
          <a:bodyPr/>
          <a:lstStyle>
            <a:lvl1pPr marL="0" indent="0">
              <a:spcBef>
                <a:spcPts val="1200"/>
              </a:spcBef>
              <a:buClr>
                <a:srgbClr val="0070C0"/>
              </a:buClr>
              <a:buSzPct val="140000"/>
              <a:defRPr b="1" i="0" baseline="0"/>
            </a:lvl1pPr>
            <a:lvl2pPr>
              <a:buClr>
                <a:srgbClr val="0070C0"/>
              </a:buClr>
              <a:buSzPct val="140000"/>
              <a:defRPr b="1" i="0" baseline="0"/>
            </a:lvl2pPr>
            <a:lvl3pPr>
              <a:buClr>
                <a:srgbClr val="0070C0"/>
              </a:buClr>
              <a:buSzPct val="140000"/>
              <a:defRPr b="1" i="0" baseline="0"/>
            </a:lvl3pPr>
            <a:lvl4pPr>
              <a:buClr>
                <a:srgbClr val="0070C0"/>
              </a:buClr>
              <a:buSzPct val="140000"/>
              <a:defRPr b="1" i="0" baseline="0"/>
            </a:lvl4pPr>
            <a:lvl5pPr>
              <a:buClr>
                <a:srgbClr val="0070C0"/>
              </a:buClr>
              <a:buSzPct val="140000"/>
              <a:defRPr b="1" i="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0" hasCustomPrompt="1"/>
          </p:nvPr>
        </p:nvSpPr>
        <p:spPr>
          <a:xfrm>
            <a:off x="8518541" y="6236983"/>
            <a:ext cx="625460" cy="531397"/>
          </a:xfrm>
        </p:spPr>
        <p:txBody>
          <a:bodyPr/>
          <a:lstStyle>
            <a:lvl1pPr>
              <a:buNone/>
              <a:defRPr sz="2800" b="1">
                <a:solidFill>
                  <a:schemeClr val="accent3">
                    <a:lumMod val="85000"/>
                  </a:schemeClr>
                </a:solidFill>
              </a:defRPr>
            </a:lvl1pPr>
            <a:lvl2pPr>
              <a:buNone/>
              <a:defRPr/>
            </a:lvl2pPr>
            <a:lvl3pPr>
              <a:buNone/>
              <a:defRPr/>
            </a:lvl3pPr>
            <a:lvl4pPr>
              <a:buNone/>
              <a:defRPr/>
            </a:lvl4pPr>
            <a:lvl5pPr>
              <a:buNone/>
              <a:defRPr/>
            </a:lvl5pPr>
          </a:lstStyle>
          <a:p>
            <a:pPr lvl="0"/>
            <a:fld id="{7A13D1B5-563E-4D4A-9709-E35BAD614AA7}" type="slidenum">
              <a:rPr lang="en-US" sz="2800" smtClean="0"/>
              <a:pPr lvl="0"/>
              <a:t>‹#›</a:t>
            </a:fld>
            <a:endParaRPr lang="en-US" dirty="0"/>
          </a:p>
        </p:txBody>
      </p:sp>
    </p:spTree>
    <p:extLst>
      <p:ext uri="{BB962C8B-B14F-4D97-AF65-F5344CB8AC3E}">
        <p14:creationId xmlns:p14="http://schemas.microsoft.com/office/powerpoint/2010/main" val="4035304153"/>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gradFill>
          <a:gsLst>
            <a:gs pos="0">
              <a:schemeClr val="accent2">
                <a:lumMod val="75000"/>
                <a:alpha val="99000"/>
              </a:schemeClr>
            </a:gs>
            <a:gs pos="39999">
              <a:srgbClr val="85C2FF"/>
            </a:gs>
            <a:gs pos="49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0" cy="4495800"/>
          </a:xfrm>
          <a:prstGeom prst="rect">
            <a:avLst/>
          </a:prstGeom>
          <a:gradFill>
            <a:gsLst>
              <a:gs pos="0">
                <a:schemeClr val="accent2">
                  <a:lumMod val="75000"/>
                  <a:alpha val="0"/>
                </a:schemeClr>
              </a:gs>
              <a:gs pos="39999">
                <a:srgbClr val="85C2FF"/>
              </a:gs>
              <a:gs pos="49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0" y="4495800"/>
            <a:ext cx="9144000" cy="2362200"/>
          </a:xfrm>
          <a:prstGeom prst="rect">
            <a:avLst/>
          </a:prstGeom>
          <a:solidFill>
            <a:srgbClr val="1D4F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Untitled-1"/>
          <p:cNvPicPr>
            <a:picLocks noChangeAspect="1" noChangeArrowheads="1"/>
          </p:cNvPicPr>
          <p:nvPr userDrawn="1"/>
        </p:nvPicPr>
        <p:blipFill>
          <a:blip r:embed="rId2" cstate="print"/>
          <a:stretch>
            <a:fillRect/>
          </a:stretch>
        </p:blipFill>
        <p:spPr bwMode="auto">
          <a:xfrm>
            <a:off x="2293408" y="2362201"/>
            <a:ext cx="4651664" cy="2008944"/>
          </a:xfrm>
          <a:prstGeom prst="rect">
            <a:avLst/>
          </a:prstGeom>
          <a:noFill/>
        </p:spPr>
      </p:pic>
      <p:sp>
        <p:nvSpPr>
          <p:cNvPr id="5123" name="Rectangle 3"/>
          <p:cNvSpPr>
            <a:spLocks noGrp="1" noChangeArrowheads="1"/>
          </p:cNvSpPr>
          <p:nvPr>
            <p:ph type="ctrTitle"/>
          </p:nvPr>
        </p:nvSpPr>
        <p:spPr>
          <a:xfrm>
            <a:off x="609600" y="4572000"/>
            <a:ext cx="7772400" cy="990600"/>
          </a:xfrm>
        </p:spPr>
        <p:txBody>
          <a:bodyPr/>
          <a:lstStyle>
            <a:lvl1pPr>
              <a:defRPr/>
            </a:lvl1pPr>
          </a:lstStyle>
          <a:p>
            <a:r>
              <a:rPr lang="en-US" dirty="0"/>
              <a:t>Click to edit Master title style</a:t>
            </a:r>
          </a:p>
        </p:txBody>
      </p:sp>
      <p:sp>
        <p:nvSpPr>
          <p:cNvPr id="5124" name="Rectangle 4"/>
          <p:cNvSpPr>
            <a:spLocks noGrp="1" noChangeArrowheads="1"/>
          </p:cNvSpPr>
          <p:nvPr>
            <p:ph type="subTitle" idx="1"/>
          </p:nvPr>
        </p:nvSpPr>
        <p:spPr>
          <a:xfrm>
            <a:off x="1371600" y="5791200"/>
            <a:ext cx="6400800" cy="5334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4292474992"/>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670" y="1683415"/>
            <a:ext cx="8229600" cy="4114800"/>
          </a:xfrm>
        </p:spPr>
        <p:txBody>
          <a:bodyPr/>
          <a:lstStyle>
            <a:lvl1pPr marL="0" indent="0">
              <a:spcBef>
                <a:spcPts val="1200"/>
              </a:spcBef>
              <a:buClr>
                <a:srgbClr val="0070C0"/>
              </a:buClr>
              <a:buSzPct val="140000"/>
              <a:defRPr b="1" i="0" baseline="0"/>
            </a:lvl1pPr>
            <a:lvl2pPr>
              <a:buClr>
                <a:srgbClr val="0070C0"/>
              </a:buClr>
              <a:buSzPct val="140000"/>
              <a:defRPr b="1" i="0" baseline="0"/>
            </a:lvl2pPr>
            <a:lvl3pPr>
              <a:buClr>
                <a:srgbClr val="0070C0"/>
              </a:buClr>
              <a:buSzPct val="140000"/>
              <a:defRPr b="1" i="0" baseline="0"/>
            </a:lvl3pPr>
            <a:lvl4pPr>
              <a:buClr>
                <a:srgbClr val="0070C0"/>
              </a:buClr>
              <a:buSzPct val="140000"/>
              <a:defRPr b="1" i="0" baseline="0"/>
            </a:lvl4pPr>
            <a:lvl5pPr>
              <a:buClr>
                <a:srgbClr val="0070C0"/>
              </a:buClr>
              <a:buSzPct val="140000"/>
              <a:defRPr b="1" i="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12" name="Text Placeholder 11"/>
          <p:cNvSpPr>
            <a:spLocks noGrp="1"/>
          </p:cNvSpPr>
          <p:nvPr>
            <p:ph type="body" sz="quarter" idx="10" hasCustomPrompt="1"/>
          </p:nvPr>
        </p:nvSpPr>
        <p:spPr>
          <a:xfrm>
            <a:off x="8518541" y="6236983"/>
            <a:ext cx="625460" cy="531397"/>
          </a:xfrm>
        </p:spPr>
        <p:txBody>
          <a:bodyPr/>
          <a:lstStyle>
            <a:lvl1pPr>
              <a:buNone/>
              <a:defRPr sz="2800" b="1">
                <a:solidFill>
                  <a:schemeClr val="accent3">
                    <a:lumMod val="85000"/>
                  </a:schemeClr>
                </a:solidFill>
              </a:defRPr>
            </a:lvl1pPr>
            <a:lvl2pPr>
              <a:buNone/>
              <a:defRPr/>
            </a:lvl2pPr>
            <a:lvl3pPr>
              <a:buNone/>
              <a:defRPr/>
            </a:lvl3pPr>
            <a:lvl4pPr>
              <a:buNone/>
              <a:defRPr/>
            </a:lvl4pPr>
            <a:lvl5pPr>
              <a:buNone/>
              <a:defRPr/>
            </a:lvl5pPr>
          </a:lstStyle>
          <a:p>
            <a:pPr lvl="0"/>
            <a:fld id="{7A13D1B5-563E-4D4A-9709-E35BAD614AA7}" type="slidenum">
              <a:rPr lang="en-US" sz="2800" smtClean="0"/>
              <a:pPr lvl="0"/>
              <a:t>‹#›</a:t>
            </a:fld>
            <a:endParaRPr lang="en-US" dirty="0"/>
          </a:p>
        </p:txBody>
      </p:sp>
    </p:spTree>
    <p:extLst>
      <p:ext uri="{BB962C8B-B14F-4D97-AF65-F5344CB8AC3E}">
        <p14:creationId xmlns:p14="http://schemas.microsoft.com/office/powerpoint/2010/main" val="3955295800"/>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220976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8787130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4708863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258775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300286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ftr" sz="quarter" idx="10"/>
          </p:nvPr>
        </p:nvSpPr>
        <p:spPr>
          <a:ln/>
        </p:spPr>
        <p:txBody>
          <a:bodyPr/>
          <a:lstStyle>
            <a:lvl1pPr>
              <a:defRPr/>
            </a:lvl1pPr>
          </a:lstStyle>
          <a:p>
            <a:pPr>
              <a:defRPr/>
            </a:pP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4042683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163"/>
            <a:ext cx="2057400" cy="56848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163"/>
            <a:ext cx="6019800" cy="5684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6189535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3"/>
            <a:ext cx="8229600" cy="1112837"/>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2459479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lvl1pPr>
              <a:buClr>
                <a:srgbClr val="0070C0"/>
              </a:buClr>
              <a:buFont typeface="Arial" pitchFamily="34" charset="0"/>
              <a:buChar char="•"/>
              <a:defRPr sz="2800" b="1"/>
            </a:lvl1pPr>
            <a:lvl2pPr>
              <a:buClr>
                <a:srgbClr val="0070C0"/>
              </a:buClr>
              <a:buFont typeface="Arial" pitchFamily="34" charset="0"/>
              <a:buChar char="•"/>
              <a:defRPr sz="2400" b="1"/>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826370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670" y="1683415"/>
            <a:ext cx="8229600" cy="4114800"/>
          </a:xfrm>
        </p:spPr>
        <p:txBody>
          <a:bodyPr/>
          <a:lstStyle>
            <a:lvl1pPr marL="0" indent="0">
              <a:spcBef>
                <a:spcPts val="1200"/>
              </a:spcBef>
              <a:buClr>
                <a:srgbClr val="0070C0"/>
              </a:buClr>
              <a:buSzPct val="140000"/>
              <a:defRPr b="1" i="0" baseline="0"/>
            </a:lvl1pPr>
            <a:lvl2pPr>
              <a:buClr>
                <a:srgbClr val="0070C0"/>
              </a:buClr>
              <a:buSzPct val="140000"/>
              <a:defRPr b="1" i="0" baseline="0"/>
            </a:lvl2pPr>
            <a:lvl3pPr>
              <a:buClr>
                <a:srgbClr val="0070C0"/>
              </a:buClr>
              <a:buSzPct val="140000"/>
              <a:defRPr b="1" i="0" baseline="0"/>
            </a:lvl3pPr>
            <a:lvl4pPr>
              <a:buClr>
                <a:srgbClr val="0070C0"/>
              </a:buClr>
              <a:buSzPct val="140000"/>
              <a:defRPr b="1" i="0" baseline="0"/>
            </a:lvl4pPr>
            <a:lvl5pPr>
              <a:buClr>
                <a:srgbClr val="0070C0"/>
              </a:buClr>
              <a:buSzPct val="140000"/>
              <a:defRPr b="1" i="0" baseline="0"/>
            </a:lvl5pPr>
          </a:lstStyle>
          <a:p>
            <a:pPr lvl="0"/>
            <a:r>
              <a:rPr lang="en-US" dirty="0"/>
              <a:t>Click to edit Master text styles</a:t>
            </a:r>
          </a:p>
          <a:p>
            <a:pPr lvl="1"/>
            <a:r>
              <a:rPr lang="en-US" dirty="0"/>
              <a:t>Second level</a:t>
            </a:r>
          </a:p>
          <a:p>
            <a:pPr lvl="2"/>
            <a:r>
              <a:rPr lang="en-US" dirty="0"/>
              <a:t>Third </a:t>
            </a:r>
            <a:r>
              <a:rPr lang="en-US" dirty="0" err="1"/>
              <a:t>lvel</a:t>
            </a:r>
            <a:endParaRPr lang="en-US" dirty="0"/>
          </a:p>
          <a:p>
            <a:pPr lvl="3"/>
            <a:r>
              <a:rPr lang="en-US" dirty="0"/>
              <a:t>Fourth level</a:t>
            </a:r>
          </a:p>
          <a:p>
            <a:pPr lvl="4"/>
            <a:r>
              <a:rPr lang="en-US" dirty="0"/>
              <a:t>Fifth level</a:t>
            </a:r>
          </a:p>
        </p:txBody>
      </p:sp>
      <p:sp>
        <p:nvSpPr>
          <p:cNvPr id="7" name="Title 6"/>
          <p:cNvSpPr>
            <a:spLocks noGrp="1"/>
          </p:cNvSpPr>
          <p:nvPr>
            <p:ph type="title"/>
          </p:nvPr>
        </p:nvSpPr>
        <p:spPr/>
        <p:txBody>
          <a:bodyPr/>
          <a:lstStyle/>
          <a:p>
            <a:r>
              <a:rPr lang="en-US" dirty="0"/>
              <a:t>Click to edit Master title style</a:t>
            </a:r>
          </a:p>
        </p:txBody>
      </p:sp>
      <p:sp>
        <p:nvSpPr>
          <p:cNvPr id="2" name="Rectangle 1"/>
          <p:cNvSpPr/>
          <p:nvPr userDrawn="1"/>
        </p:nvSpPr>
        <p:spPr>
          <a:xfrm>
            <a:off x="8216554" y="6189637"/>
            <a:ext cx="973431" cy="523220"/>
          </a:xfrm>
          <a:prstGeom prst="rect">
            <a:avLst/>
          </a:prstGeom>
        </p:spPr>
        <p:txBody>
          <a:bodyPr wrap="square">
            <a:spAutoFit/>
          </a:bodyPr>
          <a:lstStyle/>
          <a:p>
            <a:fld id="{A3933030-8510-4AE9-98C2-0AB7ACEC03DE}" type="slidenum">
              <a:rPr lang="en-US" sz="2800" smtClean="0">
                <a:solidFill>
                  <a:srgbClr val="CCCCFF"/>
                </a:solidFill>
              </a:rPr>
              <a:t>‹#›</a:t>
            </a:fld>
            <a:endParaRPr lang="en-US" sz="2800" dirty="0">
              <a:solidFill>
                <a:srgbClr val="CCCCFF"/>
              </a:solidFill>
            </a:endParaRPr>
          </a:p>
        </p:txBody>
      </p:sp>
    </p:spTree>
    <p:extLst>
      <p:ext uri="{BB962C8B-B14F-4D97-AF65-F5344CB8AC3E}">
        <p14:creationId xmlns:p14="http://schemas.microsoft.com/office/powerpoint/2010/main" val="15017343"/>
      </p:ext>
    </p:extLst>
  </p:cSld>
  <p:clrMapOvr>
    <a:overrideClrMapping bg1="lt1" tx1="dk1" bg2="lt2" tx2="dk2" accent1="accent1" accent2="accent2" accent3="accent3" accent4="accent4" accent5="accent5" accent6="accent6" hlink="hlink" folHlink="folHlink"/>
  </p:clrMapOvr>
  <p:hf hd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2" name="Shape 52"/>
          <p:cNvSpPr>
            <a:spLocks noGrp="1"/>
          </p:cNvSpPr>
          <p:nvPr>
            <p:ph type="title"/>
          </p:nvPr>
        </p:nvSpPr>
        <p:spPr>
          <a:prstGeom prst="rect">
            <a:avLst/>
          </a:prstGeom>
        </p:spPr>
        <p:txBody>
          <a:bodyPr/>
          <a:lstStyle/>
          <a:p>
            <a:r>
              <a:t>Title Text</a:t>
            </a:r>
          </a:p>
        </p:txBody>
      </p:sp>
      <p:sp>
        <p:nvSpPr>
          <p:cNvPr id="53" name="Shape 53"/>
          <p:cNvSpPr>
            <a:spLocks noGrp="1"/>
          </p:cNvSpPr>
          <p:nvPr>
            <p:ph type="body" sz="half" idx="1"/>
          </p:nvPr>
        </p:nvSpPr>
        <p:spPr>
          <a:xfrm>
            <a:off x="457200" y="1600200"/>
            <a:ext cx="40386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4" name="Shape 54"/>
          <p:cNvSpPr>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0922163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670" y="1683415"/>
            <a:ext cx="8229600" cy="4114800"/>
          </a:xfrm>
        </p:spPr>
        <p:txBody>
          <a:bodyPr/>
          <a:lstStyle>
            <a:lvl1pPr marL="0" indent="0">
              <a:spcBef>
                <a:spcPts val="1200"/>
              </a:spcBef>
              <a:buClr>
                <a:srgbClr val="0070C0"/>
              </a:buClr>
              <a:buSzPct val="140000"/>
              <a:defRPr b="1" i="0" baseline="0"/>
            </a:lvl1pPr>
            <a:lvl2pPr>
              <a:buClr>
                <a:srgbClr val="0070C0"/>
              </a:buClr>
              <a:buSzPct val="140000"/>
              <a:defRPr b="1" i="0" baseline="0"/>
            </a:lvl2pPr>
            <a:lvl3pPr>
              <a:buClr>
                <a:srgbClr val="0070C0"/>
              </a:buClr>
              <a:buSzPct val="140000"/>
              <a:defRPr b="1" i="0" baseline="0"/>
            </a:lvl3pPr>
            <a:lvl4pPr>
              <a:buClr>
                <a:srgbClr val="0070C0"/>
              </a:buClr>
              <a:buSzPct val="140000"/>
              <a:defRPr b="1" i="0" baseline="0"/>
            </a:lvl4pPr>
            <a:lvl5pPr>
              <a:buClr>
                <a:srgbClr val="0070C0"/>
              </a:buClr>
              <a:buSzPct val="140000"/>
              <a:defRPr b="1" i="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0" hasCustomPrompt="1"/>
          </p:nvPr>
        </p:nvSpPr>
        <p:spPr>
          <a:xfrm>
            <a:off x="8315341" y="6128126"/>
            <a:ext cx="625460" cy="531397"/>
          </a:xfrm>
        </p:spPr>
        <p:txBody>
          <a:bodyPr/>
          <a:lstStyle>
            <a:lvl1pPr>
              <a:buNone/>
              <a:defRPr sz="2800" b="1">
                <a:solidFill>
                  <a:schemeClr val="accent3">
                    <a:lumMod val="85000"/>
                  </a:schemeClr>
                </a:solidFill>
              </a:defRPr>
            </a:lvl1pPr>
            <a:lvl2pPr>
              <a:buNone/>
              <a:defRPr/>
            </a:lvl2pPr>
            <a:lvl3pPr>
              <a:buNone/>
              <a:defRPr/>
            </a:lvl3pPr>
            <a:lvl4pPr>
              <a:buNone/>
              <a:defRPr/>
            </a:lvl4pPr>
            <a:lvl5pPr>
              <a:buNone/>
              <a:defRPr/>
            </a:lvl5pPr>
          </a:lstStyle>
          <a:p>
            <a:pPr lvl="0"/>
            <a:fld id="{7A13D1B5-563E-4D4A-9709-E35BAD614AA7}" type="slidenum">
              <a:rPr lang="en-US" sz="2800" smtClean="0"/>
              <a:pPr lvl="0"/>
              <a:t>‹#›</a:t>
            </a:fld>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2914412"/>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a:defRPr/>
            </a:pPr>
            <a:endParaRPr lang="en-US" dirty="0"/>
          </a:p>
        </p:txBody>
      </p:sp>
    </p:spTree>
    <p:extLst>
      <p:ext uri="{BB962C8B-B14F-4D97-AF65-F5344CB8AC3E}">
        <p14:creationId xmlns:p14="http://schemas.microsoft.com/office/powerpoint/2010/main" val="731114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ftr" sz="quarter" idx="10"/>
          </p:nvPr>
        </p:nvSpPr>
        <p:spPr>
          <a:ln/>
        </p:spPr>
        <p:txBody>
          <a:bodyPr/>
          <a:lstStyle>
            <a:lvl1pPr>
              <a:defRPr/>
            </a:lvl1pPr>
          </a:lstStyle>
          <a:p>
            <a:pPr>
              <a:defRPr/>
            </a:pP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ftr" sz="quarter" idx="10"/>
          </p:nvPr>
        </p:nvSpPr>
        <p:spPr>
          <a:ln/>
        </p:spPr>
        <p:txBody>
          <a:bodyPr/>
          <a:lstStyle>
            <a:lvl1pPr>
              <a:defRPr/>
            </a:lvl1pPr>
          </a:lstStyle>
          <a:p>
            <a:pPr>
              <a:defRPr/>
            </a:pP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ftr" sz="quarter" idx="10"/>
          </p:nvPr>
        </p:nvSpPr>
        <p:spPr>
          <a:ln/>
        </p:spPr>
        <p:txBody>
          <a:bodyPr/>
          <a:lstStyle>
            <a:lvl1pPr>
              <a:defRPr/>
            </a:lvl1pPr>
          </a:lstStyle>
          <a:p>
            <a:pPr>
              <a:defRPr/>
            </a:pP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ftr" sz="quarter" idx="10"/>
          </p:nvPr>
        </p:nvSpPr>
        <p:spPr>
          <a:ln/>
        </p:spPr>
        <p:txBody>
          <a:bodyPr/>
          <a:lstStyle>
            <a:lvl1pPr>
              <a:defRPr/>
            </a:lvl1pPr>
          </a:lstStyle>
          <a:p>
            <a:pPr>
              <a:defRPr/>
            </a:pP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1.jpeg"/><Relationship Id="rId2" Type="http://schemas.openxmlformats.org/officeDocument/2006/relationships/slideLayout" Target="../slideLayouts/slideLayout44.xml"/><Relationship Id="rId16"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4" name="Rectangle 8"/>
          <p:cNvSpPr>
            <a:spLocks noChangeArrowheads="1"/>
          </p:cNvSpPr>
          <p:nvPr/>
        </p:nvSpPr>
        <p:spPr bwMode="auto">
          <a:xfrm>
            <a:off x="0" y="0"/>
            <a:ext cx="9144000" cy="1112838"/>
          </a:xfrm>
          <a:prstGeom prst="rect">
            <a:avLst/>
          </a:prstGeom>
          <a:solidFill>
            <a:srgbClr val="004684"/>
          </a:solidFill>
          <a:ln w="9525">
            <a:noFill/>
            <a:miter lim="800000"/>
            <a:headEnd/>
            <a:tailEnd/>
          </a:ln>
          <a:effectLst/>
        </p:spPr>
        <p:txBody>
          <a:bodyPr anchor="ctr"/>
          <a:lstStyle/>
          <a:p>
            <a:pPr>
              <a:defRPr/>
            </a:pPr>
            <a:endParaRPr lang="en-US" sz="4400" dirty="0">
              <a:solidFill>
                <a:schemeClr val="bg1"/>
              </a:solidFill>
              <a:latin typeface="Arial" charset="0"/>
              <a:ea typeface="+mn-ea"/>
              <a:cs typeface="+mn-cs"/>
            </a:endParaRPr>
          </a:p>
        </p:txBody>
      </p:sp>
      <p:sp>
        <p:nvSpPr>
          <p:cNvPr id="4105" name="Rectangle 9"/>
          <p:cNvSpPr>
            <a:spLocks noChangeArrowheads="1"/>
          </p:cNvSpPr>
          <p:nvPr/>
        </p:nvSpPr>
        <p:spPr bwMode="auto">
          <a:xfrm>
            <a:off x="0" y="1038225"/>
            <a:ext cx="9144000" cy="74613"/>
          </a:xfrm>
          <a:prstGeom prst="rect">
            <a:avLst/>
          </a:prstGeom>
          <a:gradFill rotWithShape="1">
            <a:gsLst>
              <a:gs pos="0">
                <a:srgbClr val="004684"/>
              </a:gs>
              <a:gs pos="100000">
                <a:schemeClr val="folHlink">
                  <a:alpha val="94000"/>
                </a:schemeClr>
              </a:gs>
            </a:gsLst>
            <a:lin ang="0" scaled="1"/>
          </a:gradFill>
          <a:ln w="9525">
            <a:noFill/>
            <a:miter lim="800000"/>
            <a:headEnd/>
            <a:tailEnd/>
          </a:ln>
          <a:effectLst/>
        </p:spPr>
        <p:txBody>
          <a:bodyPr anchor="ctr"/>
          <a:lstStyle/>
          <a:p>
            <a:pPr>
              <a:defRPr/>
            </a:pPr>
            <a:endParaRPr lang="en-US" sz="4400" dirty="0">
              <a:solidFill>
                <a:schemeClr val="bg1"/>
              </a:solidFill>
              <a:latin typeface="Arial" charset="0"/>
              <a:ea typeface="+mn-ea"/>
              <a:cs typeface="+mn-cs"/>
            </a:endParaRPr>
          </a:p>
        </p:txBody>
      </p:sp>
      <p:sp>
        <p:nvSpPr>
          <p:cNvPr id="2052" name="Rectangle 10"/>
          <p:cNvSpPr>
            <a:spLocks noGrp="1" noChangeArrowheads="1"/>
          </p:cNvSpPr>
          <p:nvPr>
            <p:ph type="title"/>
          </p:nvPr>
        </p:nvSpPr>
        <p:spPr bwMode="auto">
          <a:xfrm>
            <a:off x="457200" y="30163"/>
            <a:ext cx="8229600" cy="11128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Title</a:t>
            </a:r>
          </a:p>
        </p:txBody>
      </p:sp>
      <p:sp>
        <p:nvSpPr>
          <p:cNvPr id="2053" name="Rectangle 11"/>
          <p:cNvSpPr>
            <a:spLocks noGrp="1" noChangeArrowheads="1"/>
          </p:cNvSpPr>
          <p:nvPr>
            <p:ph type="body" idx="1"/>
          </p:nvPr>
        </p:nvSpPr>
        <p:spPr bwMode="auto">
          <a:xfrm>
            <a:off x="457200" y="16002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8" name="Rectangle 12"/>
          <p:cNvSpPr>
            <a:spLocks noGrp="1" noChangeArrowheads="1"/>
          </p:cNvSpPr>
          <p:nvPr>
            <p:ph type="ftr" sz="quarter" idx="3"/>
          </p:nvPr>
        </p:nvSpPr>
        <p:spPr bwMode="auto">
          <a:xfrm>
            <a:off x="0" y="6477000"/>
            <a:ext cx="9144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latin typeface="Arial" charset="0"/>
                <a:ea typeface="+mn-ea"/>
                <a:cs typeface="+mn-cs"/>
              </a:defRPr>
            </a:lvl1pPr>
          </a:lstStyle>
          <a:p>
            <a:pPr>
              <a:defRPr/>
            </a:pPr>
            <a:endParaRPr lang="en-US" dirty="0"/>
          </a:p>
        </p:txBody>
      </p:sp>
      <p:pic>
        <p:nvPicPr>
          <p:cNvPr id="2055" name="Picture 13" descr="edawn250"/>
          <p:cNvPicPr>
            <a:picLocks noChangeAspect="1" noChangeArrowheads="1"/>
          </p:cNvPicPr>
          <p:nvPr/>
        </p:nvPicPr>
        <p:blipFill>
          <a:blip r:embed="rId20" cstate="print"/>
          <a:srcRect/>
          <a:stretch>
            <a:fillRect/>
          </a:stretch>
        </p:blipFill>
        <p:spPr bwMode="auto">
          <a:xfrm>
            <a:off x="533400" y="6019800"/>
            <a:ext cx="1600200" cy="692150"/>
          </a:xfrm>
          <a:prstGeom prst="rect">
            <a:avLst/>
          </a:prstGeom>
          <a:noFill/>
          <a:ln w="9525">
            <a:noFill/>
            <a:miter lim="800000"/>
            <a:headEnd/>
            <a:tailEnd/>
          </a:ln>
        </p:spPr>
      </p:pic>
      <p:cxnSp>
        <p:nvCxnSpPr>
          <p:cNvPr id="2057" name="AutoShape 15"/>
          <p:cNvCxnSpPr>
            <a:cxnSpLocks noChangeShapeType="1"/>
          </p:cNvCxnSpPr>
          <p:nvPr/>
        </p:nvCxnSpPr>
        <p:spPr bwMode="auto">
          <a:xfrm>
            <a:off x="0" y="5867400"/>
            <a:ext cx="9144000" cy="0"/>
          </a:xfrm>
          <a:prstGeom prst="straightConnector1">
            <a:avLst/>
          </a:prstGeom>
          <a:noFill/>
          <a:ln w="9525">
            <a:solidFill>
              <a:schemeClr val="folHlink"/>
            </a:solidFill>
            <a:round/>
            <a:headEnd/>
            <a:tailEnd/>
          </a:ln>
        </p:spPr>
      </p:cxnSp>
    </p:spTree>
  </p:cSld>
  <p:clrMap bg1="lt1" tx1="dk1" bg2="lt2" tx2="dk2" accent1="accent1" accent2="accent2" accent3="accent3" accent4="accent4" accent5="accent5" accent6="accent6" hlink="hlink" folHlink="folHlink"/>
  <p:sldLayoutIdLst>
    <p:sldLayoutId id="2147484168" r:id="rId1"/>
    <p:sldLayoutId id="2147484157" r:id="rId2"/>
    <p:sldLayoutId id="2147484169"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 id="2147484167" r:id="rId13"/>
    <p:sldLayoutId id="2147484173" r:id="rId14"/>
    <p:sldLayoutId id="2147484186" r:id="rId15"/>
    <p:sldLayoutId id="2147484228" r:id="rId16"/>
    <p:sldLayoutId id="2147484243" r:id="rId17"/>
    <p:sldLayoutId id="2147484263" r:id="rId18"/>
  </p:sldLayoutIdLst>
  <p:hf hdr="0" dt="0"/>
  <p:txStyles>
    <p:titleStyle>
      <a:lvl1pPr algn="l" rtl="0" eaLnBrk="0" fontAlgn="base" hangingPunct="0">
        <a:spcBef>
          <a:spcPct val="0"/>
        </a:spcBef>
        <a:spcAft>
          <a:spcPct val="0"/>
        </a:spcAft>
        <a:defRPr sz="4400" b="1">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bg1"/>
          </a:solidFill>
          <a:latin typeface="Arial" charset="0"/>
        </a:defRPr>
      </a:lvl6pPr>
      <a:lvl7pPr marL="914400" algn="l" rtl="0" fontAlgn="base">
        <a:spcBef>
          <a:spcPct val="0"/>
        </a:spcBef>
        <a:spcAft>
          <a:spcPct val="0"/>
        </a:spcAft>
        <a:defRPr sz="4400">
          <a:solidFill>
            <a:schemeClr val="bg1"/>
          </a:solidFill>
          <a:latin typeface="Arial" charset="0"/>
        </a:defRPr>
      </a:lvl7pPr>
      <a:lvl8pPr marL="1371600" algn="l" rtl="0" fontAlgn="base">
        <a:spcBef>
          <a:spcPct val="0"/>
        </a:spcBef>
        <a:spcAft>
          <a:spcPct val="0"/>
        </a:spcAft>
        <a:defRPr sz="4400">
          <a:solidFill>
            <a:schemeClr val="bg1"/>
          </a:solidFill>
          <a:latin typeface="Arial" charset="0"/>
        </a:defRPr>
      </a:lvl8pPr>
      <a:lvl9pPr marL="1828800" algn="l"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lr>
          <a:srgbClr val="0070C0"/>
        </a:buClr>
        <a:buSzPct val="150000"/>
        <a:buChar char="•"/>
        <a:defRPr sz="2800" b="1">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0070C0"/>
        </a:buClr>
        <a:buSzPct val="150000"/>
        <a:buChar char="•"/>
        <a:defRPr sz="2800" b="1">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lr>
          <a:srgbClr val="0070C0"/>
        </a:buClr>
        <a:buSzPct val="150000"/>
        <a:buChar char="•"/>
        <a:defRPr sz="2800" b="1">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lr>
          <a:srgbClr val="0070C0"/>
        </a:buClr>
        <a:buSzPct val="150000"/>
        <a:buChar char="•"/>
        <a:defRPr sz="2800" b="1">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lr>
          <a:srgbClr val="0070C0"/>
        </a:buClr>
        <a:buSzPct val="150000"/>
        <a:buChar char="•"/>
        <a:defRPr sz="2800" b="1">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15B672-4D6E-4645-AB19-E549A6E5177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17EAE3-BA58-4A67-9E27-300E3F5042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5A895-0578-4336-8138-B99608D5C32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8E1937-C369-49BC-A573-17531CC6A21F}" type="datetimeFigureOut">
              <a:rPr lang="en-US" smtClean="0"/>
              <a:t>2/21/2019</a:t>
            </a:fld>
            <a:endParaRPr lang="en-US" dirty="0"/>
          </a:p>
        </p:txBody>
      </p:sp>
      <p:sp>
        <p:nvSpPr>
          <p:cNvPr id="5" name="Footer Placeholder 4">
            <a:extLst>
              <a:ext uri="{FF2B5EF4-FFF2-40B4-BE49-F238E27FC236}">
                <a16:creationId xmlns:a16="http://schemas.microsoft.com/office/drawing/2014/main" id="{66558CA9-40A9-4020-9AA1-06199A204D9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94A4A93-91B4-4761-BB30-00669658CDF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D4408-E716-49C6-BCC5-2975A6EB824A}" type="slidenum">
              <a:rPr lang="en-US" smtClean="0"/>
              <a:t>‹#›</a:t>
            </a:fld>
            <a:endParaRPr lang="en-US" dirty="0"/>
          </a:p>
        </p:txBody>
      </p:sp>
    </p:spTree>
    <p:extLst>
      <p:ext uri="{BB962C8B-B14F-4D97-AF65-F5344CB8AC3E}">
        <p14:creationId xmlns:p14="http://schemas.microsoft.com/office/powerpoint/2010/main" val="2241885562"/>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CD970-35B1-4B51-BB83-7A54709080A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4" name="Rectangle 8"/>
          <p:cNvSpPr>
            <a:spLocks noChangeArrowheads="1"/>
          </p:cNvSpPr>
          <p:nvPr userDrawn="1"/>
        </p:nvSpPr>
        <p:spPr bwMode="auto">
          <a:xfrm>
            <a:off x="0" y="0"/>
            <a:ext cx="9144000" cy="1112838"/>
          </a:xfrm>
          <a:prstGeom prst="rect">
            <a:avLst/>
          </a:prstGeom>
          <a:solidFill>
            <a:srgbClr val="004684"/>
          </a:solidFill>
          <a:ln w="9525">
            <a:noFill/>
            <a:miter lim="800000"/>
            <a:headEnd/>
            <a:tailEnd/>
          </a:ln>
          <a:effectLst/>
        </p:spPr>
        <p:txBody>
          <a:bodyPr anchor="ctr"/>
          <a:lstStyle/>
          <a:p>
            <a:endParaRPr lang="en-US" sz="4400" dirty="0">
              <a:solidFill>
                <a:srgbClr val="FFFFFF"/>
              </a:solidFill>
              <a:latin typeface="Arial"/>
              <a:ea typeface="+mn-ea"/>
              <a:cs typeface="+mn-cs"/>
            </a:endParaRPr>
          </a:p>
        </p:txBody>
      </p:sp>
      <p:sp>
        <p:nvSpPr>
          <p:cNvPr id="4105" name="Rectangle 9"/>
          <p:cNvSpPr>
            <a:spLocks noChangeArrowheads="1"/>
          </p:cNvSpPr>
          <p:nvPr userDrawn="1"/>
        </p:nvSpPr>
        <p:spPr bwMode="auto">
          <a:xfrm>
            <a:off x="0" y="1038225"/>
            <a:ext cx="9144000" cy="74613"/>
          </a:xfrm>
          <a:prstGeom prst="rect">
            <a:avLst/>
          </a:prstGeom>
          <a:gradFill rotWithShape="1">
            <a:gsLst>
              <a:gs pos="0">
                <a:srgbClr val="004684"/>
              </a:gs>
              <a:gs pos="100000">
                <a:schemeClr val="folHlink">
                  <a:alpha val="94000"/>
                </a:schemeClr>
              </a:gs>
            </a:gsLst>
            <a:lin ang="0" scaled="1"/>
          </a:gradFill>
          <a:ln w="9525">
            <a:noFill/>
            <a:miter lim="800000"/>
            <a:headEnd/>
            <a:tailEnd/>
          </a:ln>
          <a:effectLst/>
        </p:spPr>
        <p:txBody>
          <a:bodyPr anchor="ctr"/>
          <a:lstStyle/>
          <a:p>
            <a:endParaRPr lang="en-US" sz="4400" dirty="0">
              <a:solidFill>
                <a:srgbClr val="FFFFFF"/>
              </a:solidFill>
              <a:latin typeface="Arial"/>
              <a:ea typeface="+mn-ea"/>
              <a:cs typeface="+mn-cs"/>
            </a:endParaRPr>
          </a:p>
        </p:txBody>
      </p:sp>
      <p:sp>
        <p:nvSpPr>
          <p:cNvPr id="4106" name="Rectangle 10"/>
          <p:cNvSpPr>
            <a:spLocks noGrp="1" noChangeArrowheads="1"/>
          </p:cNvSpPr>
          <p:nvPr>
            <p:ph type="title"/>
          </p:nvPr>
        </p:nvSpPr>
        <p:spPr bwMode="auto">
          <a:xfrm>
            <a:off x="457200" y="30163"/>
            <a:ext cx="8229600" cy="11128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Title</a:t>
            </a:r>
          </a:p>
        </p:txBody>
      </p:sp>
      <p:sp>
        <p:nvSpPr>
          <p:cNvPr id="4107" name="Rectangle 11"/>
          <p:cNvSpPr>
            <a:spLocks noGrp="1" noChangeArrowheads="1"/>
          </p:cNvSpPr>
          <p:nvPr>
            <p:ph type="body" idx="1"/>
          </p:nvPr>
        </p:nvSpPr>
        <p:spPr bwMode="auto">
          <a:xfrm>
            <a:off x="457200" y="1600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4108" name="Rectangle 12"/>
          <p:cNvSpPr>
            <a:spLocks noGrp="1" noChangeArrowheads="1"/>
          </p:cNvSpPr>
          <p:nvPr>
            <p:ph type="ftr" sz="quarter" idx="3"/>
          </p:nvPr>
        </p:nvSpPr>
        <p:spPr bwMode="auto">
          <a:xfrm>
            <a:off x="0" y="6477000"/>
            <a:ext cx="9144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solidFill>
                <a:srgbClr val="000000"/>
              </a:solidFill>
              <a:latin typeface="Arial"/>
              <a:ea typeface="+mn-ea"/>
              <a:cs typeface="+mn-cs"/>
            </a:endParaRPr>
          </a:p>
        </p:txBody>
      </p:sp>
      <p:pic>
        <p:nvPicPr>
          <p:cNvPr id="4109" name="Picture 13" descr="edawn250"/>
          <p:cNvPicPr>
            <a:picLocks noChangeAspect="1" noChangeArrowheads="1"/>
          </p:cNvPicPr>
          <p:nvPr userDrawn="1"/>
        </p:nvPicPr>
        <p:blipFill>
          <a:blip r:embed="rId4" cstate="print"/>
          <a:srcRect/>
          <a:stretch>
            <a:fillRect/>
          </a:stretch>
        </p:blipFill>
        <p:spPr bwMode="auto">
          <a:xfrm>
            <a:off x="533400" y="6019800"/>
            <a:ext cx="1600200" cy="692150"/>
          </a:xfrm>
          <a:prstGeom prst="rect">
            <a:avLst/>
          </a:prstGeom>
          <a:noFill/>
        </p:spPr>
      </p:pic>
      <p:cxnSp>
        <p:nvCxnSpPr>
          <p:cNvPr id="4111" name="AutoShape 15"/>
          <p:cNvCxnSpPr>
            <a:cxnSpLocks noChangeShapeType="1"/>
          </p:cNvCxnSpPr>
          <p:nvPr userDrawn="1"/>
        </p:nvCxnSpPr>
        <p:spPr bwMode="auto">
          <a:xfrm>
            <a:off x="0" y="5867400"/>
            <a:ext cx="9144000" cy="0"/>
          </a:xfrm>
          <a:prstGeom prst="straightConnector1">
            <a:avLst/>
          </a:prstGeom>
          <a:noFill/>
          <a:ln w="9525">
            <a:solidFill>
              <a:schemeClr val="folHlink"/>
            </a:solidFill>
            <a:round/>
            <a:headEnd/>
            <a:tailEnd/>
          </a:ln>
          <a:effectLst/>
        </p:spPr>
      </p:cxnSp>
    </p:spTree>
    <p:extLst>
      <p:ext uri="{BB962C8B-B14F-4D97-AF65-F5344CB8AC3E}">
        <p14:creationId xmlns:p14="http://schemas.microsoft.com/office/powerpoint/2010/main" val="4149597257"/>
      </p:ext>
    </p:extLst>
  </p:cSld>
  <p:clrMap bg1="lt1" tx1="dk1" bg2="lt2" tx2="dk2" accent1="accent1" accent2="accent2" accent3="accent3" accent4="accent4" accent5="accent5" accent6="accent6" hlink="hlink" folHlink="folHlink"/>
  <p:sldLayoutIdLst>
    <p:sldLayoutId id="2147484245" r:id="rId1"/>
    <p:sldLayoutId id="2147484246" r:id="rId2"/>
  </p:sldLayoutIdLst>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Arial" charset="0"/>
        </a:defRPr>
      </a:lvl2pPr>
      <a:lvl3pPr algn="l" rtl="0" fontAlgn="base">
        <a:spcBef>
          <a:spcPct val="0"/>
        </a:spcBef>
        <a:spcAft>
          <a:spcPct val="0"/>
        </a:spcAft>
        <a:defRPr sz="4400">
          <a:solidFill>
            <a:schemeClr val="bg1"/>
          </a:solidFill>
          <a:latin typeface="Arial" charset="0"/>
        </a:defRPr>
      </a:lvl3pPr>
      <a:lvl4pPr algn="l" rtl="0" fontAlgn="base">
        <a:spcBef>
          <a:spcPct val="0"/>
        </a:spcBef>
        <a:spcAft>
          <a:spcPct val="0"/>
        </a:spcAft>
        <a:defRPr sz="4400">
          <a:solidFill>
            <a:schemeClr val="bg1"/>
          </a:solidFill>
          <a:latin typeface="Arial" charset="0"/>
        </a:defRPr>
      </a:lvl4pPr>
      <a:lvl5pPr algn="l" rtl="0" fontAlgn="base">
        <a:spcBef>
          <a:spcPct val="0"/>
        </a:spcBef>
        <a:spcAft>
          <a:spcPct val="0"/>
        </a:spcAft>
        <a:defRPr sz="4400">
          <a:solidFill>
            <a:schemeClr val="bg1"/>
          </a:solidFill>
          <a:latin typeface="Arial" charset="0"/>
        </a:defRPr>
      </a:lvl5pPr>
      <a:lvl6pPr marL="457200" algn="l" rtl="0" fontAlgn="base">
        <a:spcBef>
          <a:spcPct val="0"/>
        </a:spcBef>
        <a:spcAft>
          <a:spcPct val="0"/>
        </a:spcAft>
        <a:defRPr sz="4400">
          <a:solidFill>
            <a:schemeClr val="bg1"/>
          </a:solidFill>
          <a:latin typeface="Arial" charset="0"/>
        </a:defRPr>
      </a:lvl6pPr>
      <a:lvl7pPr marL="914400" algn="l" rtl="0" fontAlgn="base">
        <a:spcBef>
          <a:spcPct val="0"/>
        </a:spcBef>
        <a:spcAft>
          <a:spcPct val="0"/>
        </a:spcAft>
        <a:defRPr sz="4400">
          <a:solidFill>
            <a:schemeClr val="bg1"/>
          </a:solidFill>
          <a:latin typeface="Arial" charset="0"/>
        </a:defRPr>
      </a:lvl7pPr>
      <a:lvl8pPr marL="1371600" algn="l" rtl="0" fontAlgn="base">
        <a:spcBef>
          <a:spcPct val="0"/>
        </a:spcBef>
        <a:spcAft>
          <a:spcPct val="0"/>
        </a:spcAft>
        <a:defRPr sz="4400">
          <a:solidFill>
            <a:schemeClr val="bg1"/>
          </a:solidFill>
          <a:latin typeface="Arial" charset="0"/>
        </a:defRPr>
      </a:lvl8pPr>
      <a:lvl9pPr marL="1828800" algn="l" rtl="0" fontAlgn="base">
        <a:spcBef>
          <a:spcPct val="0"/>
        </a:spcBef>
        <a:spcAft>
          <a:spcPct val="0"/>
        </a:spcAft>
        <a:defRPr sz="4400">
          <a:solidFill>
            <a:schemeClr val="bg1"/>
          </a:solidFill>
          <a:latin typeface="Arial" charset="0"/>
        </a:defRPr>
      </a:lvl9pPr>
    </p:titleStyle>
    <p:bodyStyle>
      <a:lvl1pPr marL="342900" indent="-342900" algn="l" rtl="0" fontAlgn="base">
        <a:spcBef>
          <a:spcPct val="20000"/>
        </a:spcBef>
        <a:spcAft>
          <a:spcPct val="0"/>
        </a:spcAft>
        <a:buClr>
          <a:schemeClr val="folHlink"/>
        </a:buClr>
        <a:buSzPct val="150000"/>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150000"/>
        <a:buChar char="•"/>
        <a:defRPr sz="2800">
          <a:solidFill>
            <a:schemeClr val="tx1"/>
          </a:solidFill>
          <a:latin typeface="+mn-lt"/>
        </a:defRPr>
      </a:lvl2pPr>
      <a:lvl3pPr marL="1143000" indent="-228600" algn="l" rtl="0" fontAlgn="base">
        <a:spcBef>
          <a:spcPct val="20000"/>
        </a:spcBef>
        <a:spcAft>
          <a:spcPct val="0"/>
        </a:spcAft>
        <a:buClr>
          <a:schemeClr val="folHlink"/>
        </a:buClr>
        <a:buSzPct val="150000"/>
        <a:buChar char="•"/>
        <a:defRPr sz="2400">
          <a:solidFill>
            <a:schemeClr val="tx1"/>
          </a:solidFill>
          <a:latin typeface="+mn-lt"/>
        </a:defRPr>
      </a:lvl3pPr>
      <a:lvl4pPr marL="1600200" indent="-228600" algn="l" rtl="0" fontAlgn="base">
        <a:spcBef>
          <a:spcPct val="20000"/>
        </a:spcBef>
        <a:spcAft>
          <a:spcPct val="0"/>
        </a:spcAft>
        <a:buClr>
          <a:schemeClr val="folHlink"/>
        </a:buClr>
        <a:buSzPct val="150000"/>
        <a:buChar char="•"/>
        <a:defRPr sz="2000">
          <a:solidFill>
            <a:schemeClr val="tx1"/>
          </a:solidFill>
          <a:latin typeface="+mn-lt"/>
        </a:defRPr>
      </a:lvl4pPr>
      <a:lvl5pPr marL="2057400" indent="-228600" algn="l" rtl="0" fontAlgn="base">
        <a:spcBef>
          <a:spcPct val="20000"/>
        </a:spcBef>
        <a:spcAft>
          <a:spcPct val="0"/>
        </a:spcAft>
        <a:buClr>
          <a:schemeClr val="folHlink"/>
        </a:buClr>
        <a:buSzPct val="150000"/>
        <a:buChar char="•"/>
        <a:defRPr sz="2000">
          <a:solidFill>
            <a:schemeClr val="tx1"/>
          </a:solidFill>
          <a:latin typeface="+mn-lt"/>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4" name="Rectangle 8"/>
          <p:cNvSpPr>
            <a:spLocks noChangeArrowheads="1"/>
          </p:cNvSpPr>
          <p:nvPr/>
        </p:nvSpPr>
        <p:spPr bwMode="auto">
          <a:xfrm>
            <a:off x="0" y="0"/>
            <a:ext cx="9144000" cy="1112838"/>
          </a:xfrm>
          <a:prstGeom prst="rect">
            <a:avLst/>
          </a:prstGeom>
          <a:solidFill>
            <a:srgbClr val="004684"/>
          </a:solidFill>
          <a:ln w="9525">
            <a:noFill/>
            <a:miter lim="800000"/>
            <a:headEnd/>
            <a:tailEnd/>
          </a:ln>
          <a:effectLst/>
        </p:spPr>
        <p:txBody>
          <a:bodyPr anchor="ctr"/>
          <a:lstStyle/>
          <a:p>
            <a:pPr>
              <a:defRPr/>
            </a:pPr>
            <a:endParaRPr lang="en-US" sz="4400" dirty="0">
              <a:solidFill>
                <a:schemeClr val="bg1"/>
              </a:solidFill>
              <a:latin typeface="Arial" charset="0"/>
              <a:ea typeface="+mn-ea"/>
              <a:cs typeface="+mn-cs"/>
            </a:endParaRPr>
          </a:p>
        </p:txBody>
      </p:sp>
      <p:sp>
        <p:nvSpPr>
          <p:cNvPr id="4105" name="Rectangle 9"/>
          <p:cNvSpPr>
            <a:spLocks noChangeArrowheads="1"/>
          </p:cNvSpPr>
          <p:nvPr/>
        </p:nvSpPr>
        <p:spPr bwMode="auto">
          <a:xfrm>
            <a:off x="0" y="1038225"/>
            <a:ext cx="9144000" cy="74613"/>
          </a:xfrm>
          <a:prstGeom prst="rect">
            <a:avLst/>
          </a:prstGeom>
          <a:gradFill rotWithShape="1">
            <a:gsLst>
              <a:gs pos="0">
                <a:srgbClr val="004684"/>
              </a:gs>
              <a:gs pos="100000">
                <a:schemeClr val="folHlink">
                  <a:alpha val="94000"/>
                </a:schemeClr>
              </a:gs>
            </a:gsLst>
            <a:lin ang="0" scaled="1"/>
          </a:gradFill>
          <a:ln w="9525">
            <a:noFill/>
            <a:miter lim="800000"/>
            <a:headEnd/>
            <a:tailEnd/>
          </a:ln>
          <a:effectLst/>
        </p:spPr>
        <p:txBody>
          <a:bodyPr anchor="ctr"/>
          <a:lstStyle/>
          <a:p>
            <a:pPr>
              <a:defRPr/>
            </a:pPr>
            <a:endParaRPr lang="en-US" sz="4400" dirty="0">
              <a:solidFill>
                <a:schemeClr val="bg1"/>
              </a:solidFill>
              <a:latin typeface="Arial" charset="0"/>
              <a:ea typeface="+mn-ea"/>
              <a:cs typeface="+mn-cs"/>
            </a:endParaRPr>
          </a:p>
        </p:txBody>
      </p:sp>
      <p:sp>
        <p:nvSpPr>
          <p:cNvPr id="2052" name="Rectangle 10"/>
          <p:cNvSpPr>
            <a:spLocks noGrp="1" noChangeArrowheads="1"/>
          </p:cNvSpPr>
          <p:nvPr>
            <p:ph type="title"/>
          </p:nvPr>
        </p:nvSpPr>
        <p:spPr bwMode="auto">
          <a:xfrm>
            <a:off x="457200" y="30163"/>
            <a:ext cx="8229600" cy="11128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Title</a:t>
            </a:r>
          </a:p>
        </p:txBody>
      </p:sp>
      <p:sp>
        <p:nvSpPr>
          <p:cNvPr id="2053" name="Rectangle 11"/>
          <p:cNvSpPr>
            <a:spLocks noGrp="1" noChangeArrowheads="1"/>
          </p:cNvSpPr>
          <p:nvPr>
            <p:ph type="body" idx="1"/>
          </p:nvPr>
        </p:nvSpPr>
        <p:spPr bwMode="auto">
          <a:xfrm>
            <a:off x="457200" y="16002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4108" name="Rectangle 12"/>
          <p:cNvSpPr>
            <a:spLocks noGrp="1" noChangeArrowheads="1"/>
          </p:cNvSpPr>
          <p:nvPr>
            <p:ph type="ftr" sz="quarter" idx="3"/>
          </p:nvPr>
        </p:nvSpPr>
        <p:spPr bwMode="auto">
          <a:xfrm>
            <a:off x="0" y="6477000"/>
            <a:ext cx="9144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dirty="0">
                <a:latin typeface="Arial" charset="0"/>
                <a:ea typeface="+mn-ea"/>
                <a:cs typeface="+mn-cs"/>
              </a:defRPr>
            </a:lvl1pPr>
          </a:lstStyle>
          <a:p>
            <a:pPr>
              <a:defRPr/>
            </a:pPr>
            <a:endParaRPr lang="en-US" dirty="0"/>
          </a:p>
        </p:txBody>
      </p:sp>
      <p:pic>
        <p:nvPicPr>
          <p:cNvPr id="2055" name="Picture 13" descr="edawn250"/>
          <p:cNvPicPr>
            <a:picLocks noChangeAspect="1" noChangeArrowheads="1"/>
          </p:cNvPicPr>
          <p:nvPr/>
        </p:nvPicPr>
        <p:blipFill>
          <a:blip r:embed="rId17" cstate="print"/>
          <a:srcRect/>
          <a:stretch>
            <a:fillRect/>
          </a:stretch>
        </p:blipFill>
        <p:spPr bwMode="auto">
          <a:xfrm>
            <a:off x="533400" y="6019800"/>
            <a:ext cx="1600200" cy="692150"/>
          </a:xfrm>
          <a:prstGeom prst="rect">
            <a:avLst/>
          </a:prstGeom>
          <a:noFill/>
          <a:ln w="9525">
            <a:noFill/>
            <a:miter lim="800000"/>
            <a:headEnd/>
            <a:tailEnd/>
          </a:ln>
        </p:spPr>
      </p:pic>
      <p:cxnSp>
        <p:nvCxnSpPr>
          <p:cNvPr id="2057" name="AutoShape 15"/>
          <p:cNvCxnSpPr>
            <a:cxnSpLocks noChangeShapeType="1"/>
          </p:cNvCxnSpPr>
          <p:nvPr/>
        </p:nvCxnSpPr>
        <p:spPr bwMode="auto">
          <a:xfrm>
            <a:off x="0" y="5867400"/>
            <a:ext cx="9144000" cy="0"/>
          </a:xfrm>
          <a:prstGeom prst="straightConnector1">
            <a:avLst/>
          </a:prstGeom>
          <a:noFill/>
          <a:ln w="9525">
            <a:solidFill>
              <a:schemeClr val="folHlink"/>
            </a:solidFill>
            <a:round/>
            <a:headEnd/>
            <a:tailEnd/>
          </a:ln>
        </p:spPr>
      </p:cxnSp>
    </p:spTree>
    <p:extLst>
      <p:ext uri="{BB962C8B-B14F-4D97-AF65-F5344CB8AC3E}">
        <p14:creationId xmlns:p14="http://schemas.microsoft.com/office/powerpoint/2010/main" val="2471168285"/>
      </p:ext>
    </p:extLst>
  </p:cSld>
  <p:clrMap bg1="lt1" tx1="dk1" bg2="lt2" tx2="dk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 id="2147484260" r:id="rId13"/>
    <p:sldLayoutId id="2147484261" r:id="rId14"/>
    <p:sldLayoutId id="2147484262" r:id="rId15"/>
  </p:sldLayoutIdLst>
  <p:hf hdr="0" ftr="0" dt="0"/>
  <p:txStyles>
    <p:titleStyle>
      <a:lvl1pPr algn="l" rtl="0" eaLnBrk="0" fontAlgn="base" hangingPunct="0">
        <a:spcBef>
          <a:spcPct val="0"/>
        </a:spcBef>
        <a:spcAft>
          <a:spcPct val="0"/>
        </a:spcAft>
        <a:defRPr sz="44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bg1"/>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bg1"/>
          </a:solidFill>
          <a:latin typeface="Arial" charset="0"/>
        </a:defRPr>
      </a:lvl6pPr>
      <a:lvl7pPr marL="914400" algn="l" rtl="0" fontAlgn="base">
        <a:spcBef>
          <a:spcPct val="0"/>
        </a:spcBef>
        <a:spcAft>
          <a:spcPct val="0"/>
        </a:spcAft>
        <a:defRPr sz="4400">
          <a:solidFill>
            <a:schemeClr val="bg1"/>
          </a:solidFill>
          <a:latin typeface="Arial" charset="0"/>
        </a:defRPr>
      </a:lvl7pPr>
      <a:lvl8pPr marL="1371600" algn="l" rtl="0" fontAlgn="base">
        <a:spcBef>
          <a:spcPct val="0"/>
        </a:spcBef>
        <a:spcAft>
          <a:spcPct val="0"/>
        </a:spcAft>
        <a:defRPr sz="4400">
          <a:solidFill>
            <a:schemeClr val="bg1"/>
          </a:solidFill>
          <a:latin typeface="Arial" charset="0"/>
        </a:defRPr>
      </a:lvl8pPr>
      <a:lvl9pPr marL="1828800" algn="l"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lr>
          <a:schemeClr val="folHlink"/>
        </a:buClr>
        <a:buSzPct val="15000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150000"/>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lr>
          <a:schemeClr val="folHlink"/>
        </a:buClr>
        <a:buSzPct val="150000"/>
        <a:buChar char="•"/>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lr>
          <a:schemeClr val="folHlink"/>
        </a:buClr>
        <a:buSzPct val="150000"/>
        <a:buChar char="•"/>
        <a:defRPr sz="20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lr>
          <a:schemeClr val="folHlink"/>
        </a:buClr>
        <a:buSzPct val="150000"/>
        <a:buChar char="•"/>
        <a:defRPr sz="20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8.png"/><Relationship Id="rId7"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4282441"/>
            <a:ext cx="7772400" cy="2782210"/>
          </a:xfrm>
        </p:spPr>
        <p:txBody>
          <a:bodyPr/>
          <a:lstStyle/>
          <a:p>
            <a:pPr eaLnBrk="1" hangingPunct="1">
              <a:lnSpc>
                <a:spcPts val="4400"/>
              </a:lnSpc>
              <a:spcBef>
                <a:spcPts val="0"/>
              </a:spcBef>
            </a:pPr>
            <a:r>
              <a:rPr lang="en-US" b="1" dirty="0">
                <a:solidFill>
                  <a:srgbClr val="FFFF00"/>
                </a:solidFill>
                <a:latin typeface="Arial" charset="0"/>
                <a:ea typeface="Osaka" charset="-128"/>
              </a:rPr>
              <a:t>City of Sparks </a:t>
            </a:r>
            <a:br>
              <a:rPr lang="en-US" b="1" dirty="0">
                <a:solidFill>
                  <a:srgbClr val="FFFF00"/>
                </a:solidFill>
                <a:latin typeface="Arial" charset="0"/>
                <a:ea typeface="Osaka" charset="-128"/>
              </a:rPr>
            </a:br>
            <a:r>
              <a:rPr lang="en-US" b="1" dirty="0">
                <a:solidFill>
                  <a:srgbClr val="FFFF00"/>
                </a:solidFill>
                <a:latin typeface="Arial" charset="0"/>
                <a:ea typeface="Osaka" charset="-128"/>
              </a:rPr>
              <a:t>Strategic Plan Update</a:t>
            </a:r>
            <a:br>
              <a:rPr lang="en-US" sz="3600" b="1" dirty="0">
                <a:latin typeface="Arial" charset="0"/>
                <a:ea typeface="Osaka" charset="-128"/>
              </a:rPr>
            </a:br>
            <a:r>
              <a:rPr lang="en-US" sz="3600" b="1" dirty="0">
                <a:latin typeface="Arial" charset="0"/>
                <a:ea typeface="Osaka" charset="-128"/>
              </a:rPr>
              <a:t>Mike Kazmierski, </a:t>
            </a:r>
            <a:r>
              <a:rPr lang="en-US" sz="3200" b="1" dirty="0">
                <a:latin typeface="Arial" charset="0"/>
                <a:ea typeface="Osaka" charset="-128"/>
              </a:rPr>
              <a:t>President and CEO</a:t>
            </a:r>
            <a:br>
              <a:rPr lang="en-US" sz="3200" b="1" dirty="0">
                <a:latin typeface="Arial" charset="0"/>
                <a:ea typeface="Osaka" charset="-128"/>
              </a:rPr>
            </a:br>
            <a:r>
              <a:rPr lang="en-US" sz="2400" b="1" i="1" dirty="0">
                <a:solidFill>
                  <a:srgbClr val="00B0F0"/>
                </a:solidFill>
                <a:latin typeface="Arial" charset="0"/>
                <a:ea typeface="Osaka" charset="-128"/>
              </a:rPr>
              <a:t>March 11, 2019</a:t>
            </a:r>
          </a:p>
        </p:txBody>
      </p:sp>
    </p:spTree>
    <p:extLst>
      <p:ext uri="{BB962C8B-B14F-4D97-AF65-F5344CB8AC3E}">
        <p14:creationId xmlns:p14="http://schemas.microsoft.com/office/powerpoint/2010/main" val="1046150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A9A86D-40C0-4AEC-8FBA-0CFAABC10705}"/>
              </a:ext>
            </a:extLst>
          </p:cNvPr>
          <p:cNvSpPr>
            <a:spLocks noGrp="1"/>
          </p:cNvSpPr>
          <p:nvPr>
            <p:ph type="body" sz="quarter" idx="1"/>
          </p:nvPr>
        </p:nvSpPr>
        <p:spPr>
          <a:xfrm>
            <a:off x="289560" y="1231900"/>
            <a:ext cx="5486400" cy="4539773"/>
          </a:xfrm>
        </p:spPr>
        <p:txBody>
          <a:bodyPr>
            <a:noAutofit/>
          </a:bodyPr>
          <a:lstStyle/>
          <a:p>
            <a:pPr>
              <a:lnSpc>
                <a:spcPts val="2800"/>
              </a:lnSpc>
              <a:spcBef>
                <a:spcPts val="0"/>
              </a:spcBef>
              <a:spcAft>
                <a:spcPts val="1200"/>
              </a:spcAft>
              <a:buClr>
                <a:srgbClr val="0070C0"/>
              </a:buClr>
              <a:buSzPct val="140000"/>
            </a:pPr>
            <a:r>
              <a:rPr lang="en-US" sz="3000" u="sng" dirty="0">
                <a:solidFill>
                  <a:srgbClr val="0070C0"/>
                </a:solidFill>
              </a:rPr>
              <a:t>By 2022 Companies Expect:</a:t>
            </a:r>
          </a:p>
          <a:p>
            <a:pPr>
              <a:lnSpc>
                <a:spcPts val="2800"/>
              </a:lnSpc>
              <a:spcBef>
                <a:spcPts val="0"/>
              </a:spcBef>
              <a:spcAft>
                <a:spcPts val="1200"/>
              </a:spcAft>
              <a:buClr>
                <a:srgbClr val="0070C0"/>
              </a:buClr>
              <a:buSzPct val="140000"/>
            </a:pPr>
            <a:r>
              <a:rPr lang="en-US" sz="2700" dirty="0">
                <a:solidFill>
                  <a:srgbClr val="0070C0"/>
                </a:solidFill>
              </a:rPr>
              <a:t>Adoption Of</a:t>
            </a:r>
            <a:r>
              <a:rPr lang="en-US" sz="2700" dirty="0"/>
              <a:t> Big Data Analytics, Internet Of Things, &amp; Machine Learning</a:t>
            </a:r>
          </a:p>
          <a:p>
            <a:pPr marL="342900" lvl="1" indent="-342900">
              <a:lnSpc>
                <a:spcPts val="2800"/>
              </a:lnSpc>
              <a:spcBef>
                <a:spcPts val="0"/>
              </a:spcBef>
              <a:spcAft>
                <a:spcPts val="1200"/>
              </a:spcAft>
              <a:buClr>
                <a:srgbClr val="0070C0"/>
              </a:buClr>
              <a:buSzPct val="140000"/>
              <a:buFontTx/>
              <a:buChar char="-"/>
            </a:pPr>
            <a:r>
              <a:rPr lang="en-US" sz="2700" dirty="0"/>
              <a:t>30% Plan </a:t>
            </a:r>
            <a:r>
              <a:rPr lang="en-US" sz="2700" dirty="0">
                <a:solidFill>
                  <a:srgbClr val="A50021"/>
                </a:solidFill>
              </a:rPr>
              <a:t>Robot Adoption</a:t>
            </a:r>
          </a:p>
          <a:p>
            <a:pPr marL="342900" lvl="1" indent="-342900">
              <a:lnSpc>
                <a:spcPts val="2800"/>
              </a:lnSpc>
              <a:spcBef>
                <a:spcPts val="0"/>
              </a:spcBef>
              <a:spcAft>
                <a:spcPts val="1200"/>
              </a:spcAft>
              <a:buClr>
                <a:srgbClr val="0070C0"/>
              </a:buClr>
              <a:buSzPct val="140000"/>
              <a:buFontTx/>
              <a:buChar char="-"/>
            </a:pPr>
            <a:r>
              <a:rPr lang="en-US" sz="2700" dirty="0"/>
              <a:t>50% To </a:t>
            </a:r>
            <a:r>
              <a:rPr lang="en-US" sz="2700" dirty="0">
                <a:solidFill>
                  <a:srgbClr val="A50021"/>
                </a:solidFill>
              </a:rPr>
              <a:t>Reduce Workforce</a:t>
            </a:r>
          </a:p>
          <a:p>
            <a:pPr marL="342900" lvl="1" indent="-342900">
              <a:lnSpc>
                <a:spcPts val="2800"/>
              </a:lnSpc>
              <a:spcBef>
                <a:spcPts val="0"/>
              </a:spcBef>
              <a:spcAft>
                <a:spcPts val="1200"/>
              </a:spcAft>
              <a:buClr>
                <a:srgbClr val="0070C0"/>
              </a:buClr>
              <a:buSzPct val="140000"/>
              <a:buFontTx/>
              <a:buChar char="-"/>
            </a:pPr>
            <a:r>
              <a:rPr lang="en-US" sz="2700" dirty="0"/>
              <a:t>68% Growth In </a:t>
            </a:r>
            <a:r>
              <a:rPr lang="en-US" sz="2700" u="sng" dirty="0">
                <a:solidFill>
                  <a:srgbClr val="A50021"/>
                </a:solidFill>
              </a:rPr>
              <a:t>New Professions </a:t>
            </a:r>
            <a:r>
              <a:rPr lang="en-US" sz="2700" dirty="0"/>
              <a:t>- 27% Of All Jobs</a:t>
            </a:r>
          </a:p>
          <a:p>
            <a:pPr marL="342900" lvl="1" indent="-342900">
              <a:lnSpc>
                <a:spcPts val="2800"/>
              </a:lnSpc>
              <a:spcBef>
                <a:spcPts val="0"/>
              </a:spcBef>
              <a:spcAft>
                <a:spcPts val="1200"/>
              </a:spcAft>
              <a:buClr>
                <a:srgbClr val="0070C0"/>
              </a:buClr>
              <a:buSzPct val="140000"/>
              <a:buFontTx/>
              <a:buChar char="-"/>
            </a:pPr>
            <a:r>
              <a:rPr lang="en-US" sz="2700" dirty="0">
                <a:solidFill>
                  <a:srgbClr val="A50021"/>
                </a:solidFill>
              </a:rPr>
              <a:t>54% Of </a:t>
            </a:r>
            <a:r>
              <a:rPr lang="en-US" sz="2700" u="sng" dirty="0">
                <a:solidFill>
                  <a:srgbClr val="A50021"/>
                </a:solidFill>
              </a:rPr>
              <a:t>All</a:t>
            </a:r>
            <a:r>
              <a:rPr lang="en-US" sz="2700" dirty="0">
                <a:solidFill>
                  <a:srgbClr val="A50021"/>
                </a:solidFill>
              </a:rPr>
              <a:t> Employees </a:t>
            </a:r>
            <a:r>
              <a:rPr lang="en-US" sz="2700" dirty="0"/>
              <a:t>Will Require Re / Upskilling</a:t>
            </a:r>
          </a:p>
        </p:txBody>
      </p:sp>
      <p:sp>
        <p:nvSpPr>
          <p:cNvPr id="5" name="Slide Number Placeholder 4">
            <a:extLst>
              <a:ext uri="{FF2B5EF4-FFF2-40B4-BE49-F238E27FC236}">
                <a16:creationId xmlns:a16="http://schemas.microsoft.com/office/drawing/2014/main" id="{38839204-556E-4BFC-A7E3-62825AF9AEFA}"/>
              </a:ext>
            </a:extLst>
          </p:cNvPr>
          <p:cNvSpPr>
            <a:spLocks noGrp="1"/>
          </p:cNvSpPr>
          <p:nvPr>
            <p:ph type="sldNum" sz="quarter" idx="2"/>
          </p:nvPr>
        </p:nvSpPr>
        <p:spPr>
          <a:xfrm>
            <a:off x="8290560" y="6291579"/>
            <a:ext cx="853440" cy="368301"/>
          </a:xfrm>
        </p:spPr>
        <p:txBody>
          <a:bodyPr/>
          <a:lstStyle/>
          <a:p>
            <a:fld id="{86CB4B4D-7CA3-9044-876B-883B54F8677D}" type="slidenum">
              <a:rPr lang="en-US" smtClean="0">
                <a:solidFill>
                  <a:schemeClr val="bg2">
                    <a:lumMod val="60000"/>
                    <a:lumOff val="40000"/>
                  </a:schemeClr>
                </a:solidFill>
              </a:rPr>
              <a:t>10</a:t>
            </a:fld>
            <a:endParaRPr lang="en-US" dirty="0">
              <a:solidFill>
                <a:schemeClr val="bg2">
                  <a:lumMod val="60000"/>
                  <a:lumOff val="40000"/>
                </a:schemeClr>
              </a:solidFill>
            </a:endParaRPr>
          </a:p>
        </p:txBody>
      </p:sp>
      <p:sp>
        <p:nvSpPr>
          <p:cNvPr id="8" name="Title 1">
            <a:extLst>
              <a:ext uri="{FF2B5EF4-FFF2-40B4-BE49-F238E27FC236}">
                <a16:creationId xmlns:a16="http://schemas.microsoft.com/office/drawing/2014/main" id="{5D8741FC-B31A-4BE4-982F-BC13FA719943}"/>
              </a:ext>
            </a:extLst>
          </p:cNvPr>
          <p:cNvSpPr>
            <a:spLocks noGrp="1"/>
          </p:cNvSpPr>
          <p:nvPr>
            <p:ph type="title"/>
          </p:nvPr>
        </p:nvSpPr>
        <p:spPr>
          <a:xfrm>
            <a:off x="289560" y="88900"/>
            <a:ext cx="8229600" cy="1143000"/>
          </a:xfrm>
        </p:spPr>
        <p:txBody>
          <a:bodyPr/>
          <a:lstStyle/>
          <a:p>
            <a:r>
              <a:rPr lang="en-US" dirty="0"/>
              <a:t>The 4th Industrial Revolution*</a:t>
            </a:r>
          </a:p>
        </p:txBody>
      </p:sp>
      <p:sp>
        <p:nvSpPr>
          <p:cNvPr id="9" name="Rectangle 8">
            <a:extLst>
              <a:ext uri="{FF2B5EF4-FFF2-40B4-BE49-F238E27FC236}">
                <a16:creationId xmlns:a16="http://schemas.microsoft.com/office/drawing/2014/main" id="{1BD10938-938B-425D-AE55-6DE018850842}"/>
              </a:ext>
            </a:extLst>
          </p:cNvPr>
          <p:cNvSpPr/>
          <p:nvPr/>
        </p:nvSpPr>
        <p:spPr>
          <a:xfrm>
            <a:off x="2263140" y="6191568"/>
            <a:ext cx="6454140" cy="420051"/>
          </a:xfrm>
          <a:prstGeom prst="rect">
            <a:avLst/>
          </a:prstGeom>
        </p:spPr>
        <p:txBody>
          <a:bodyPr wrap="square">
            <a:spAutoFit/>
          </a:bodyPr>
          <a:lstStyle/>
          <a:p>
            <a:pPr>
              <a:lnSpc>
                <a:spcPts val="2800"/>
              </a:lnSpc>
              <a:spcBef>
                <a:spcPts val="0"/>
              </a:spcBef>
              <a:spcAft>
                <a:spcPts val="1000"/>
              </a:spcAft>
              <a:buClr>
                <a:srgbClr val="0070C0"/>
              </a:buClr>
              <a:buSzPct val="140000"/>
            </a:pPr>
            <a:r>
              <a:rPr lang="en-US" sz="2000" dirty="0"/>
              <a:t>*</a:t>
            </a:r>
            <a:r>
              <a:rPr lang="en-US" sz="2000" b="1" dirty="0"/>
              <a:t>According To The World Economic Forum</a:t>
            </a:r>
          </a:p>
        </p:txBody>
      </p:sp>
      <p:sp>
        <p:nvSpPr>
          <p:cNvPr id="2" name="TextBox 1">
            <a:extLst>
              <a:ext uri="{FF2B5EF4-FFF2-40B4-BE49-F238E27FC236}">
                <a16:creationId xmlns:a16="http://schemas.microsoft.com/office/drawing/2014/main" id="{4A51892D-FDF8-4F45-8E6C-4F8965C378CD}"/>
              </a:ext>
            </a:extLst>
          </p:cNvPr>
          <p:cNvSpPr txBox="1"/>
          <p:nvPr/>
        </p:nvSpPr>
        <p:spPr>
          <a:xfrm>
            <a:off x="6309360" y="1478892"/>
            <a:ext cx="2712720" cy="4298613"/>
          </a:xfrm>
          <a:prstGeom prst="rect">
            <a:avLst/>
          </a:prstGeom>
          <a:solidFill>
            <a:schemeClr val="accent1"/>
          </a:solidFill>
          <a:ln>
            <a:solidFill>
              <a:schemeClr val="tx1"/>
            </a:solidFill>
          </a:ln>
        </p:spPr>
        <p:txBody>
          <a:bodyPr wrap="square" rtlCol="0">
            <a:spAutoFit/>
          </a:bodyPr>
          <a:lstStyle/>
          <a:p>
            <a:pPr algn="ctr" eaLnBrk="0" hangingPunct="0">
              <a:lnSpc>
                <a:spcPts val="1000"/>
              </a:lnSpc>
              <a:spcBef>
                <a:spcPts val="0"/>
              </a:spcBef>
              <a:spcAft>
                <a:spcPts val="0"/>
              </a:spcAft>
              <a:buClr>
                <a:srgbClr val="0070C0"/>
              </a:buClr>
              <a:buSzPct val="150000"/>
            </a:pPr>
            <a:endParaRPr lang="en-US" sz="800" b="1" dirty="0">
              <a:latin typeface="+mn-lt"/>
              <a:ea typeface="ＭＳ Ｐゴシック" charset="-128"/>
            </a:endParaRPr>
          </a:p>
          <a:p>
            <a:pPr algn="ctr" eaLnBrk="0" hangingPunct="0">
              <a:lnSpc>
                <a:spcPts val="3000"/>
              </a:lnSpc>
              <a:spcBef>
                <a:spcPts val="0"/>
              </a:spcBef>
              <a:spcAft>
                <a:spcPts val="1200"/>
              </a:spcAft>
              <a:buClr>
                <a:srgbClr val="0070C0"/>
              </a:buClr>
              <a:buSzPct val="150000"/>
            </a:pPr>
            <a:r>
              <a:rPr lang="en-US" sz="3200" b="1" dirty="0">
                <a:solidFill>
                  <a:srgbClr val="A50021"/>
                </a:solidFill>
                <a:latin typeface="+mn-lt"/>
                <a:ea typeface="ＭＳ Ｐゴシック" charset="-128"/>
              </a:rPr>
              <a:t>Drivers Of Change: </a:t>
            </a:r>
          </a:p>
          <a:p>
            <a:pPr marL="342900" indent="-342900" eaLnBrk="0" hangingPunct="0">
              <a:lnSpc>
                <a:spcPts val="3000"/>
              </a:lnSpc>
              <a:spcBef>
                <a:spcPts val="0"/>
              </a:spcBef>
              <a:spcAft>
                <a:spcPts val="1200"/>
              </a:spcAft>
              <a:buClr>
                <a:srgbClr val="0070C0"/>
              </a:buClr>
              <a:buSzPct val="150000"/>
              <a:buChar char="•"/>
            </a:pPr>
            <a:r>
              <a:rPr lang="en-US" sz="2800" b="1" dirty="0">
                <a:latin typeface="+mn-lt"/>
                <a:ea typeface="ＭＳ Ｐゴシック" charset="-128"/>
              </a:rPr>
              <a:t>High-Speed Internet</a:t>
            </a:r>
          </a:p>
          <a:p>
            <a:pPr marL="342900" indent="-342900" eaLnBrk="0" hangingPunct="0">
              <a:lnSpc>
                <a:spcPts val="3000"/>
              </a:lnSpc>
              <a:spcBef>
                <a:spcPts val="0"/>
              </a:spcBef>
              <a:spcAft>
                <a:spcPts val="1200"/>
              </a:spcAft>
              <a:buClr>
                <a:srgbClr val="0070C0"/>
              </a:buClr>
              <a:buSzPct val="150000"/>
              <a:buChar char="•"/>
            </a:pPr>
            <a:r>
              <a:rPr lang="en-US" sz="2800" b="1" dirty="0">
                <a:latin typeface="+mn-lt"/>
                <a:ea typeface="ＭＳ Ｐゴシック" charset="-128"/>
              </a:rPr>
              <a:t>AI</a:t>
            </a:r>
          </a:p>
          <a:p>
            <a:pPr marL="342900" indent="-342900" eaLnBrk="0" hangingPunct="0">
              <a:lnSpc>
                <a:spcPts val="3000"/>
              </a:lnSpc>
              <a:spcBef>
                <a:spcPts val="0"/>
              </a:spcBef>
              <a:spcAft>
                <a:spcPts val="1200"/>
              </a:spcAft>
              <a:buClr>
                <a:srgbClr val="0070C0"/>
              </a:buClr>
              <a:buSzPct val="150000"/>
              <a:buChar char="•"/>
            </a:pPr>
            <a:r>
              <a:rPr lang="en-US" sz="2800" b="1" dirty="0">
                <a:latin typeface="+mn-lt"/>
                <a:ea typeface="ＭＳ Ｐゴシック" charset="-128"/>
              </a:rPr>
              <a:t>Big Data Analytics</a:t>
            </a:r>
          </a:p>
          <a:p>
            <a:pPr marL="342900" indent="-342900" eaLnBrk="0" hangingPunct="0">
              <a:lnSpc>
                <a:spcPts val="3000"/>
              </a:lnSpc>
              <a:spcBef>
                <a:spcPts val="0"/>
              </a:spcBef>
              <a:spcAft>
                <a:spcPts val="1200"/>
              </a:spcAft>
              <a:buClr>
                <a:srgbClr val="0070C0"/>
              </a:buClr>
              <a:buSzPct val="150000"/>
              <a:buChar char="•"/>
            </a:pPr>
            <a:r>
              <a:rPr lang="en-US" sz="2800" b="1" dirty="0">
                <a:latin typeface="+mn-lt"/>
                <a:ea typeface="ＭＳ Ｐゴシック" charset="-128"/>
              </a:rPr>
              <a:t>Cloud Technology</a:t>
            </a:r>
          </a:p>
        </p:txBody>
      </p:sp>
    </p:spTree>
    <p:extLst>
      <p:ext uri="{BB962C8B-B14F-4D97-AF65-F5344CB8AC3E}">
        <p14:creationId xmlns:p14="http://schemas.microsoft.com/office/powerpoint/2010/main" val="390993385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EE9AA9E-40C3-4DC8-9737-8E7AEB35C1AB}"/>
              </a:ext>
            </a:extLst>
          </p:cNvPr>
          <p:cNvSpPr>
            <a:spLocks noGrp="1"/>
          </p:cNvSpPr>
          <p:nvPr>
            <p:ph type="body" sz="quarter" idx="13"/>
          </p:nvPr>
        </p:nvSpPr>
        <p:spPr>
          <a:xfrm>
            <a:off x="320040" y="1256532"/>
            <a:ext cx="8229600" cy="1868330"/>
          </a:xfrm>
        </p:spPr>
        <p:txBody>
          <a:bodyPr>
            <a:noAutofit/>
          </a:bodyPr>
          <a:lstStyle/>
          <a:p>
            <a:pPr marL="0" indent="0">
              <a:lnSpc>
                <a:spcPts val="2700"/>
              </a:lnSpc>
              <a:spcBef>
                <a:spcPts val="0"/>
              </a:spcBef>
              <a:spcAft>
                <a:spcPts val="1200"/>
              </a:spcAft>
              <a:buNone/>
            </a:pPr>
            <a:r>
              <a:rPr lang="en-US" dirty="0"/>
              <a:t>Tasks </a:t>
            </a:r>
            <a:r>
              <a:rPr lang="en-US" dirty="0">
                <a:solidFill>
                  <a:srgbClr val="A50021"/>
                </a:solidFill>
              </a:rPr>
              <a:t>More Vulnerable To Automation </a:t>
            </a:r>
            <a:r>
              <a:rPr lang="en-US" dirty="0"/>
              <a:t>Involve </a:t>
            </a:r>
            <a:r>
              <a:rPr lang="en-US" dirty="0">
                <a:solidFill>
                  <a:srgbClr val="0070C0"/>
                </a:solidFill>
              </a:rPr>
              <a:t>Information Collection &amp; Processing</a:t>
            </a:r>
            <a:r>
              <a:rPr lang="en-US" dirty="0"/>
              <a:t>, Or </a:t>
            </a:r>
            <a:r>
              <a:rPr lang="en-US" dirty="0">
                <a:solidFill>
                  <a:srgbClr val="0070C0"/>
                </a:solidFill>
              </a:rPr>
              <a:t>Physical Activities </a:t>
            </a:r>
          </a:p>
          <a:p>
            <a:endParaRPr lang="en-US" dirty="0"/>
          </a:p>
        </p:txBody>
      </p:sp>
      <p:sp>
        <p:nvSpPr>
          <p:cNvPr id="5" name="Slide Number Placeholder 4">
            <a:extLst>
              <a:ext uri="{FF2B5EF4-FFF2-40B4-BE49-F238E27FC236}">
                <a16:creationId xmlns:a16="http://schemas.microsoft.com/office/drawing/2014/main" id="{068AC43C-ACE8-47F2-849C-2B328D4E298A}"/>
              </a:ext>
            </a:extLst>
          </p:cNvPr>
          <p:cNvSpPr>
            <a:spLocks noGrp="1"/>
          </p:cNvSpPr>
          <p:nvPr>
            <p:ph type="sldNum" sz="quarter" idx="2"/>
          </p:nvPr>
        </p:nvSpPr>
        <p:spPr>
          <a:xfrm>
            <a:off x="8214360" y="6356350"/>
            <a:ext cx="640080" cy="368301"/>
          </a:xfrm>
        </p:spPr>
        <p:txBody>
          <a:bodyPr/>
          <a:lstStyle/>
          <a:p>
            <a:fld id="{86CB4B4D-7CA3-9044-876B-883B54F8677D}" type="slidenum">
              <a:rPr lang="en-US" smtClean="0">
                <a:solidFill>
                  <a:schemeClr val="accent3">
                    <a:lumMod val="65000"/>
                  </a:schemeClr>
                </a:solidFill>
              </a:rPr>
              <a:t>11</a:t>
            </a:fld>
            <a:endParaRPr lang="en-US" dirty="0">
              <a:solidFill>
                <a:schemeClr val="accent3">
                  <a:lumMod val="65000"/>
                </a:schemeClr>
              </a:solidFill>
            </a:endParaRPr>
          </a:p>
        </p:txBody>
      </p:sp>
      <p:sp>
        <p:nvSpPr>
          <p:cNvPr id="7" name="Title 1">
            <a:extLst>
              <a:ext uri="{FF2B5EF4-FFF2-40B4-BE49-F238E27FC236}">
                <a16:creationId xmlns:a16="http://schemas.microsoft.com/office/drawing/2014/main" id="{6CFBB5CB-30A0-48A6-B708-E2F6BD159E95}"/>
              </a:ext>
            </a:extLst>
          </p:cNvPr>
          <p:cNvSpPr>
            <a:spLocks noGrp="1"/>
          </p:cNvSpPr>
          <p:nvPr>
            <p:ph type="title"/>
          </p:nvPr>
        </p:nvSpPr>
        <p:spPr>
          <a:xfrm>
            <a:off x="304800" y="0"/>
            <a:ext cx="8229600" cy="1143000"/>
          </a:xfrm>
        </p:spPr>
        <p:txBody>
          <a:bodyPr/>
          <a:lstStyle/>
          <a:p>
            <a:r>
              <a:rPr lang="en-US" dirty="0"/>
              <a:t>Brookings – Automation &amp; AI</a:t>
            </a:r>
          </a:p>
        </p:txBody>
      </p:sp>
      <p:sp>
        <p:nvSpPr>
          <p:cNvPr id="2" name="TextBox 1">
            <a:extLst>
              <a:ext uri="{FF2B5EF4-FFF2-40B4-BE49-F238E27FC236}">
                <a16:creationId xmlns:a16="http://schemas.microsoft.com/office/drawing/2014/main" id="{ECB2368D-3B99-4ED4-B41B-FAE32028AFAA}"/>
              </a:ext>
            </a:extLst>
          </p:cNvPr>
          <p:cNvSpPr txBox="1"/>
          <p:nvPr/>
        </p:nvSpPr>
        <p:spPr>
          <a:xfrm>
            <a:off x="5867400" y="2190697"/>
            <a:ext cx="2956560" cy="4196020"/>
          </a:xfrm>
          <a:prstGeom prst="rect">
            <a:avLst/>
          </a:prstGeom>
          <a:solidFill>
            <a:schemeClr val="accent1"/>
          </a:solidFill>
          <a:ln>
            <a:solidFill>
              <a:schemeClr val="tx1"/>
            </a:solidFill>
          </a:ln>
        </p:spPr>
        <p:txBody>
          <a:bodyPr wrap="square" rtlCol="0">
            <a:spAutoFit/>
          </a:bodyPr>
          <a:lstStyle/>
          <a:p>
            <a:pPr algn="ctr">
              <a:lnSpc>
                <a:spcPts val="2800"/>
              </a:lnSpc>
              <a:spcAft>
                <a:spcPts val="1200"/>
              </a:spcAft>
            </a:pPr>
            <a:r>
              <a:rPr lang="en-US" sz="2800" b="1" dirty="0"/>
              <a:t>10 States Where </a:t>
            </a:r>
            <a:r>
              <a:rPr lang="en-US" sz="2800" b="1" dirty="0">
                <a:solidFill>
                  <a:srgbClr val="A50021"/>
                </a:solidFill>
              </a:rPr>
              <a:t>Robots</a:t>
            </a:r>
            <a:r>
              <a:rPr lang="en-US" sz="2800" b="1" dirty="0"/>
              <a:t> Are More Likely To Steal Human Jobs </a:t>
            </a:r>
          </a:p>
          <a:p>
            <a:pPr algn="ctr">
              <a:lnSpc>
                <a:spcPts val="2800"/>
              </a:lnSpc>
            </a:pPr>
            <a:r>
              <a:rPr lang="en-US" b="1" u="sng" dirty="0">
                <a:solidFill>
                  <a:srgbClr val="A50021"/>
                </a:solidFill>
              </a:rPr>
              <a:t>1. Nevada </a:t>
            </a:r>
            <a:r>
              <a:rPr lang="en-US" b="1" dirty="0"/>
              <a:t>— With retail and gaming SmartAsset estimates nearly three in five are at risk of automation.</a:t>
            </a:r>
            <a:endParaRPr lang="en-US" dirty="0"/>
          </a:p>
        </p:txBody>
      </p:sp>
      <p:sp>
        <p:nvSpPr>
          <p:cNvPr id="3" name="Rectangle 2">
            <a:extLst>
              <a:ext uri="{FF2B5EF4-FFF2-40B4-BE49-F238E27FC236}">
                <a16:creationId xmlns:a16="http://schemas.microsoft.com/office/drawing/2014/main" id="{F0ED18D7-DEF0-44F0-BF2A-21FE712CB3A8}"/>
              </a:ext>
            </a:extLst>
          </p:cNvPr>
          <p:cNvSpPr/>
          <p:nvPr/>
        </p:nvSpPr>
        <p:spPr>
          <a:xfrm>
            <a:off x="441960" y="2533739"/>
            <a:ext cx="5303520" cy="3221395"/>
          </a:xfrm>
          <a:prstGeom prst="rect">
            <a:avLst/>
          </a:prstGeom>
        </p:spPr>
        <p:txBody>
          <a:bodyPr wrap="square">
            <a:spAutoFit/>
          </a:bodyPr>
          <a:lstStyle/>
          <a:p>
            <a:pPr eaLnBrk="0" hangingPunct="0">
              <a:lnSpc>
                <a:spcPts val="2800"/>
              </a:lnSpc>
              <a:spcBef>
                <a:spcPts val="0"/>
              </a:spcBef>
              <a:spcAft>
                <a:spcPts val="1200"/>
              </a:spcAft>
              <a:buClr>
                <a:srgbClr val="0070C0"/>
              </a:buClr>
              <a:buSzPct val="150000"/>
            </a:pPr>
            <a:r>
              <a:rPr lang="en-US" sz="2800" b="1" dirty="0">
                <a:latin typeface="+mn-lt"/>
                <a:ea typeface="ＭＳ Ｐゴシック" charset="-128"/>
              </a:rPr>
              <a:t>Such Activities Are Found In </a:t>
            </a:r>
            <a:r>
              <a:rPr lang="en-US" sz="2800" b="1" dirty="0">
                <a:solidFill>
                  <a:srgbClr val="0070C0"/>
                </a:solidFill>
                <a:latin typeface="+mn-lt"/>
                <a:ea typeface="ＭＳ Ｐゴシック" charset="-128"/>
              </a:rPr>
              <a:t>Many Middle Skill Roles:</a:t>
            </a:r>
          </a:p>
          <a:p>
            <a:pPr marL="342900" lvl="1" indent="-342900" eaLnBrk="0" hangingPunct="0">
              <a:lnSpc>
                <a:spcPts val="2800"/>
              </a:lnSpc>
              <a:spcBef>
                <a:spcPts val="0"/>
              </a:spcBef>
              <a:spcAft>
                <a:spcPts val="1200"/>
              </a:spcAft>
              <a:buClr>
                <a:srgbClr val="0070C0"/>
              </a:buClr>
              <a:buSzPct val="150000"/>
              <a:buFont typeface="Arial" panose="020B0604020202020204" pitchFamily="34" charset="0"/>
              <a:buChar char="•"/>
            </a:pPr>
            <a:r>
              <a:rPr lang="en-US" sz="2800" b="1" dirty="0">
                <a:latin typeface="+mn-lt"/>
                <a:ea typeface="ＭＳ Ｐゴシック" charset="-128"/>
              </a:rPr>
              <a:t>Office Administration</a:t>
            </a:r>
          </a:p>
          <a:p>
            <a:pPr marL="342900" lvl="1" indent="-342900" eaLnBrk="0" hangingPunct="0">
              <a:lnSpc>
                <a:spcPts val="2800"/>
              </a:lnSpc>
              <a:spcBef>
                <a:spcPts val="0"/>
              </a:spcBef>
              <a:spcAft>
                <a:spcPts val="1200"/>
              </a:spcAft>
              <a:buClr>
                <a:srgbClr val="0070C0"/>
              </a:buClr>
              <a:buSzPct val="150000"/>
              <a:buFont typeface="Arial" panose="020B0604020202020204" pitchFamily="34" charset="0"/>
              <a:buChar char="•"/>
            </a:pPr>
            <a:r>
              <a:rPr lang="en-US" sz="2800" b="1" dirty="0">
                <a:latin typeface="+mn-lt"/>
                <a:ea typeface="ＭＳ Ｐゴシック" charset="-128"/>
              </a:rPr>
              <a:t>Construction, Maintenance, &amp; Repair</a:t>
            </a:r>
          </a:p>
          <a:p>
            <a:pPr marL="342900" lvl="1" indent="-342900" eaLnBrk="0" hangingPunct="0">
              <a:lnSpc>
                <a:spcPts val="2800"/>
              </a:lnSpc>
              <a:spcBef>
                <a:spcPts val="0"/>
              </a:spcBef>
              <a:spcAft>
                <a:spcPts val="1200"/>
              </a:spcAft>
              <a:buClr>
                <a:srgbClr val="0070C0"/>
              </a:buClr>
              <a:buSzPct val="150000"/>
              <a:buFont typeface="Arial" panose="020B0604020202020204" pitchFamily="34" charset="0"/>
              <a:buChar char="•"/>
            </a:pPr>
            <a:r>
              <a:rPr lang="en-US" sz="2800" b="1" dirty="0">
                <a:latin typeface="+mn-lt"/>
                <a:ea typeface="ＭＳ Ｐゴシック" charset="-128"/>
              </a:rPr>
              <a:t>Production /Transportation</a:t>
            </a:r>
          </a:p>
          <a:p>
            <a:pPr marL="342900" lvl="1" indent="-342900" eaLnBrk="0" hangingPunct="0">
              <a:lnSpc>
                <a:spcPts val="2800"/>
              </a:lnSpc>
              <a:spcBef>
                <a:spcPts val="0"/>
              </a:spcBef>
              <a:spcAft>
                <a:spcPts val="1200"/>
              </a:spcAft>
              <a:buClr>
                <a:srgbClr val="0070C0"/>
              </a:buClr>
              <a:buSzPct val="150000"/>
              <a:buFont typeface="Arial" panose="020B0604020202020204" pitchFamily="34" charset="0"/>
              <a:buChar char="•"/>
            </a:pPr>
            <a:r>
              <a:rPr lang="en-US" sz="2800" b="1" dirty="0">
                <a:latin typeface="+mn-lt"/>
                <a:ea typeface="ＭＳ Ｐゴシック" charset="-128"/>
              </a:rPr>
              <a:t>Agricultural Activities </a:t>
            </a:r>
          </a:p>
        </p:txBody>
      </p:sp>
    </p:spTree>
    <p:extLst>
      <p:ext uri="{BB962C8B-B14F-4D97-AF65-F5344CB8AC3E}">
        <p14:creationId xmlns:p14="http://schemas.microsoft.com/office/powerpoint/2010/main" val="292326657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5A86A9-B49F-4816-A436-16F541E34418}"/>
              </a:ext>
            </a:extLst>
          </p:cNvPr>
          <p:cNvSpPr/>
          <p:nvPr/>
        </p:nvSpPr>
        <p:spPr>
          <a:xfrm>
            <a:off x="219392" y="4373880"/>
            <a:ext cx="8612188" cy="151257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AFBE1F-5837-4EFD-96C7-E4BE663BC843}"/>
              </a:ext>
            </a:extLst>
          </p:cNvPr>
          <p:cNvSpPr>
            <a:spLocks noGrp="1"/>
          </p:cNvSpPr>
          <p:nvPr>
            <p:ph type="title"/>
          </p:nvPr>
        </p:nvSpPr>
        <p:spPr>
          <a:xfrm>
            <a:off x="312420" y="12699"/>
            <a:ext cx="8519160" cy="1143001"/>
          </a:xfrm>
        </p:spPr>
        <p:txBody>
          <a:bodyPr/>
          <a:lstStyle/>
          <a:p>
            <a:r>
              <a:rPr lang="en-US" dirty="0"/>
              <a:t>Economic Development Impact</a:t>
            </a:r>
          </a:p>
        </p:txBody>
      </p:sp>
      <p:sp>
        <p:nvSpPr>
          <p:cNvPr id="4" name="Text Placeholder 3">
            <a:extLst>
              <a:ext uri="{FF2B5EF4-FFF2-40B4-BE49-F238E27FC236}">
                <a16:creationId xmlns:a16="http://schemas.microsoft.com/office/drawing/2014/main" id="{4C732FDB-8B25-4373-B936-7189DCD225DE}"/>
              </a:ext>
            </a:extLst>
          </p:cNvPr>
          <p:cNvSpPr>
            <a:spLocks noGrp="1"/>
          </p:cNvSpPr>
          <p:nvPr>
            <p:ph type="body" sz="quarter" idx="13"/>
          </p:nvPr>
        </p:nvSpPr>
        <p:spPr>
          <a:xfrm>
            <a:off x="219392" y="971550"/>
            <a:ext cx="8705215" cy="5384801"/>
          </a:xfrm>
        </p:spPr>
        <p:txBody>
          <a:bodyPr>
            <a:noAutofit/>
          </a:bodyPr>
          <a:lstStyle/>
          <a:p>
            <a:pPr marL="0" indent="0">
              <a:lnSpc>
                <a:spcPts val="2800"/>
              </a:lnSpc>
              <a:spcBef>
                <a:spcPts val="0"/>
              </a:spcBef>
              <a:spcAft>
                <a:spcPts val="1800"/>
              </a:spcAft>
              <a:buNone/>
            </a:pPr>
            <a:r>
              <a:rPr lang="en-US" sz="3200" dirty="0">
                <a:solidFill>
                  <a:srgbClr val="0070C0"/>
                </a:solidFill>
              </a:rPr>
              <a:t>McKinsey &amp; Company – Global Institute</a:t>
            </a:r>
          </a:p>
          <a:p>
            <a:pPr>
              <a:lnSpc>
                <a:spcPts val="2800"/>
              </a:lnSpc>
              <a:spcBef>
                <a:spcPts val="0"/>
              </a:spcBef>
              <a:spcAft>
                <a:spcPts val="1800"/>
              </a:spcAft>
            </a:pPr>
            <a:r>
              <a:rPr lang="en-US" dirty="0"/>
              <a:t>A </a:t>
            </a:r>
            <a:r>
              <a:rPr lang="en-US" dirty="0">
                <a:solidFill>
                  <a:srgbClr val="A50021"/>
                </a:solidFill>
              </a:rPr>
              <a:t>very large number </a:t>
            </a:r>
            <a:r>
              <a:rPr lang="en-US" dirty="0"/>
              <a:t>of people need to shift occupational categories or learn new skills ….On a </a:t>
            </a:r>
            <a:r>
              <a:rPr lang="en-US" dirty="0">
                <a:solidFill>
                  <a:srgbClr val="0070C0"/>
                </a:solidFill>
              </a:rPr>
              <a:t>scale </a:t>
            </a:r>
            <a:r>
              <a:rPr lang="en-US" u="sng" dirty="0">
                <a:solidFill>
                  <a:srgbClr val="0070C0"/>
                </a:solidFill>
              </a:rPr>
              <a:t>not seen </a:t>
            </a:r>
            <a:r>
              <a:rPr lang="en-US" dirty="0"/>
              <a:t>since the early 1990’s.</a:t>
            </a:r>
          </a:p>
          <a:p>
            <a:pPr>
              <a:lnSpc>
                <a:spcPts val="2800"/>
              </a:lnSpc>
              <a:spcBef>
                <a:spcPts val="0"/>
              </a:spcBef>
              <a:spcAft>
                <a:spcPts val="1800"/>
              </a:spcAft>
            </a:pPr>
            <a:r>
              <a:rPr lang="en-US" dirty="0"/>
              <a:t>With sufficient economic growth, innovation and investment there </a:t>
            </a:r>
            <a:r>
              <a:rPr lang="en-US" dirty="0">
                <a:solidFill>
                  <a:srgbClr val="0070C0"/>
                </a:solidFill>
              </a:rPr>
              <a:t>can be enough new jobs </a:t>
            </a:r>
            <a:r>
              <a:rPr lang="en-US" u="sng" dirty="0">
                <a:solidFill>
                  <a:srgbClr val="0070C0"/>
                </a:solidFill>
              </a:rPr>
              <a:t>created</a:t>
            </a:r>
            <a:r>
              <a:rPr lang="en-US" dirty="0">
                <a:solidFill>
                  <a:srgbClr val="0070C0"/>
                </a:solidFill>
              </a:rPr>
              <a:t> to off set the losses.</a:t>
            </a:r>
          </a:p>
          <a:p>
            <a:pPr>
              <a:lnSpc>
                <a:spcPts val="2800"/>
              </a:lnSpc>
              <a:spcBef>
                <a:spcPts val="0"/>
              </a:spcBef>
              <a:spcAft>
                <a:spcPts val="1800"/>
              </a:spcAft>
            </a:pPr>
            <a:r>
              <a:rPr lang="en-US" u="sng" dirty="0">
                <a:solidFill>
                  <a:srgbClr val="A50021"/>
                </a:solidFill>
              </a:rPr>
              <a:t>**Economic growth is essential </a:t>
            </a:r>
            <a:r>
              <a:rPr lang="en-US" dirty="0"/>
              <a:t>for jobs creation.  Stronger growth and innovation will generate </a:t>
            </a:r>
            <a:r>
              <a:rPr lang="en-US" dirty="0">
                <a:solidFill>
                  <a:srgbClr val="0070C0"/>
                </a:solidFill>
              </a:rPr>
              <a:t>more labor demand</a:t>
            </a:r>
            <a:r>
              <a:rPr lang="en-US" dirty="0"/>
              <a:t>.</a:t>
            </a:r>
          </a:p>
          <a:p>
            <a:endParaRPr lang="en-US" dirty="0"/>
          </a:p>
        </p:txBody>
      </p:sp>
      <p:sp>
        <p:nvSpPr>
          <p:cNvPr id="5" name="Slide Number Placeholder 4">
            <a:extLst>
              <a:ext uri="{FF2B5EF4-FFF2-40B4-BE49-F238E27FC236}">
                <a16:creationId xmlns:a16="http://schemas.microsoft.com/office/drawing/2014/main" id="{FE28A1CC-45E2-49EB-AF70-B97FA3C1AB25}"/>
              </a:ext>
            </a:extLst>
          </p:cNvPr>
          <p:cNvSpPr>
            <a:spLocks noGrp="1"/>
          </p:cNvSpPr>
          <p:nvPr>
            <p:ph type="sldNum" sz="quarter" idx="2"/>
          </p:nvPr>
        </p:nvSpPr>
        <p:spPr>
          <a:xfrm>
            <a:off x="8330247" y="6172200"/>
            <a:ext cx="594360" cy="368301"/>
          </a:xfrm>
        </p:spPr>
        <p:txBody>
          <a:bodyPr/>
          <a:lstStyle/>
          <a:p>
            <a:fld id="{86CB4B4D-7CA3-9044-876B-883B54F8677D}" type="slidenum">
              <a:rPr lang="en-US" smtClean="0">
                <a:solidFill>
                  <a:schemeClr val="bg2">
                    <a:lumMod val="60000"/>
                    <a:lumOff val="40000"/>
                  </a:schemeClr>
                </a:solidFill>
              </a:rPr>
              <a:t>12</a:t>
            </a:fld>
            <a:endParaRPr lang="en-US" dirty="0">
              <a:solidFill>
                <a:schemeClr val="bg2">
                  <a:lumMod val="60000"/>
                  <a:lumOff val="40000"/>
                </a:schemeClr>
              </a:solidFill>
            </a:endParaRPr>
          </a:p>
        </p:txBody>
      </p:sp>
    </p:spTree>
    <p:extLst>
      <p:ext uri="{BB962C8B-B14F-4D97-AF65-F5344CB8AC3E}">
        <p14:creationId xmlns:p14="http://schemas.microsoft.com/office/powerpoint/2010/main" val="170823812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EB9CA-B430-4DED-9A5D-79F2B0288DCA}"/>
              </a:ext>
            </a:extLst>
          </p:cNvPr>
          <p:cNvSpPr>
            <a:spLocks noGrp="1"/>
          </p:cNvSpPr>
          <p:nvPr>
            <p:ph type="title"/>
          </p:nvPr>
        </p:nvSpPr>
        <p:spPr>
          <a:xfrm>
            <a:off x="304800" y="198440"/>
            <a:ext cx="8534400" cy="639764"/>
          </a:xfrm>
        </p:spPr>
        <p:txBody>
          <a:bodyPr/>
          <a:lstStyle/>
          <a:p>
            <a:r>
              <a:rPr lang="en-US" dirty="0"/>
              <a:t>EDAWN Strategic Plan Update</a:t>
            </a:r>
          </a:p>
        </p:txBody>
      </p:sp>
      <p:sp>
        <p:nvSpPr>
          <p:cNvPr id="6" name="TextBox 5">
            <a:extLst>
              <a:ext uri="{FF2B5EF4-FFF2-40B4-BE49-F238E27FC236}">
                <a16:creationId xmlns:a16="http://schemas.microsoft.com/office/drawing/2014/main" id="{7C9D3BAC-EFFE-4BF2-BE0F-4E686FC744CB}"/>
              </a:ext>
            </a:extLst>
          </p:cNvPr>
          <p:cNvSpPr txBox="1"/>
          <p:nvPr/>
        </p:nvSpPr>
        <p:spPr>
          <a:xfrm>
            <a:off x="259080" y="1231453"/>
            <a:ext cx="8884920" cy="2359620"/>
          </a:xfrm>
          <a:prstGeom prst="rect">
            <a:avLst/>
          </a:prstGeom>
          <a:noFill/>
        </p:spPr>
        <p:txBody>
          <a:bodyPr wrap="square" rtlCol="0">
            <a:spAutoFit/>
          </a:bodyPr>
          <a:lstStyle/>
          <a:p>
            <a:pPr marL="342900" indent="-342900" eaLnBrk="0" hangingPunct="0">
              <a:lnSpc>
                <a:spcPts val="2800"/>
              </a:lnSpc>
              <a:spcAft>
                <a:spcPts val="1200"/>
              </a:spcAft>
              <a:buClr>
                <a:srgbClr val="0070C0"/>
              </a:buClr>
              <a:buSzPct val="150000"/>
              <a:buFont typeface="Arial" pitchFamily="34" charset="0"/>
              <a:buChar char="•"/>
            </a:pPr>
            <a:r>
              <a:rPr lang="en-US" sz="2800" b="1" dirty="0"/>
              <a:t>Consider Impacts Of </a:t>
            </a:r>
            <a:r>
              <a:rPr lang="en-US" sz="2800" b="1" dirty="0">
                <a:solidFill>
                  <a:srgbClr val="0066CC"/>
                </a:solidFill>
              </a:rPr>
              <a:t>4</a:t>
            </a:r>
            <a:r>
              <a:rPr lang="en-US" sz="2800" b="1" baseline="30000" dirty="0">
                <a:solidFill>
                  <a:srgbClr val="0066CC"/>
                </a:solidFill>
              </a:rPr>
              <a:t>th</a:t>
            </a:r>
            <a:r>
              <a:rPr lang="en-US" sz="2800" b="1" dirty="0">
                <a:solidFill>
                  <a:srgbClr val="0066CC"/>
                </a:solidFill>
              </a:rPr>
              <a:t> Industrial Revolution</a:t>
            </a:r>
          </a:p>
          <a:p>
            <a:pPr marL="342900" indent="-342900" eaLnBrk="0" hangingPunct="0">
              <a:lnSpc>
                <a:spcPts val="2800"/>
              </a:lnSpc>
              <a:spcAft>
                <a:spcPts val="1200"/>
              </a:spcAft>
              <a:buClr>
                <a:srgbClr val="0070C0"/>
              </a:buClr>
              <a:buSzPct val="150000"/>
              <a:buFont typeface="Arial" pitchFamily="34" charset="0"/>
              <a:buChar char="•"/>
            </a:pPr>
            <a:r>
              <a:rPr lang="en-US" sz="2800" b="1" dirty="0"/>
              <a:t>Target Growth </a:t>
            </a:r>
            <a:r>
              <a:rPr lang="en-US" sz="2800" b="1" dirty="0">
                <a:solidFill>
                  <a:srgbClr val="0070C0"/>
                </a:solidFill>
              </a:rPr>
              <a:t>(Transformative)</a:t>
            </a:r>
            <a:r>
              <a:rPr lang="en-US" sz="2800" dirty="0">
                <a:solidFill>
                  <a:srgbClr val="0070C0"/>
                </a:solidFill>
              </a:rPr>
              <a:t> </a:t>
            </a:r>
            <a:r>
              <a:rPr lang="en-US" sz="2800" b="1" dirty="0"/>
              <a:t>Technologies That Fit Well With Our Current Economy</a:t>
            </a:r>
          </a:p>
          <a:p>
            <a:pPr marL="342900" indent="-342900" eaLnBrk="0" hangingPunct="0">
              <a:lnSpc>
                <a:spcPts val="2800"/>
              </a:lnSpc>
              <a:spcAft>
                <a:spcPts val="1200"/>
              </a:spcAft>
              <a:buClr>
                <a:srgbClr val="0070C0"/>
              </a:buClr>
              <a:buSzPct val="150000"/>
              <a:buFont typeface="Arial" pitchFamily="34" charset="0"/>
              <a:buChar char="•"/>
            </a:pPr>
            <a:endParaRPr lang="en-US" dirty="0"/>
          </a:p>
          <a:p>
            <a:pPr marL="342900" indent="-342900" eaLnBrk="0" hangingPunct="0">
              <a:buClr>
                <a:srgbClr val="0070C0"/>
              </a:buClr>
              <a:buSzPct val="150000"/>
              <a:buFont typeface="Arial" pitchFamily="34" charset="0"/>
              <a:buChar char="•"/>
            </a:pPr>
            <a:endParaRPr lang="en-US" dirty="0"/>
          </a:p>
        </p:txBody>
      </p:sp>
      <p:pic>
        <p:nvPicPr>
          <p:cNvPr id="7" name="Picture 6">
            <a:extLst>
              <a:ext uri="{FF2B5EF4-FFF2-40B4-BE49-F238E27FC236}">
                <a16:creationId xmlns:a16="http://schemas.microsoft.com/office/drawing/2014/main" id="{19333282-025C-4CBA-8BF9-43B05383BF9B}"/>
              </a:ext>
            </a:extLst>
          </p:cNvPr>
          <p:cNvPicPr>
            <a:picLocks noChangeAspect="1"/>
          </p:cNvPicPr>
          <p:nvPr/>
        </p:nvPicPr>
        <p:blipFill>
          <a:blip r:embed="rId3"/>
          <a:stretch>
            <a:fillRect/>
          </a:stretch>
        </p:blipFill>
        <p:spPr>
          <a:xfrm>
            <a:off x="3093720" y="3984322"/>
            <a:ext cx="6050281" cy="2873678"/>
          </a:xfrm>
          <a:prstGeom prst="rect">
            <a:avLst/>
          </a:prstGeom>
          <a:solidFill>
            <a:schemeClr val="accent1"/>
          </a:solidFill>
          <a:ln>
            <a:solidFill>
              <a:schemeClr val="tx1"/>
            </a:solidFill>
          </a:ln>
        </p:spPr>
      </p:pic>
      <p:sp>
        <p:nvSpPr>
          <p:cNvPr id="3" name="TextBox 2">
            <a:extLst>
              <a:ext uri="{FF2B5EF4-FFF2-40B4-BE49-F238E27FC236}">
                <a16:creationId xmlns:a16="http://schemas.microsoft.com/office/drawing/2014/main" id="{2EDC6758-0EC6-43CF-9468-6EC74DE9E6DF}"/>
              </a:ext>
            </a:extLst>
          </p:cNvPr>
          <p:cNvSpPr txBox="1"/>
          <p:nvPr/>
        </p:nvSpPr>
        <p:spPr>
          <a:xfrm>
            <a:off x="259080" y="2682240"/>
            <a:ext cx="8580120" cy="3898503"/>
          </a:xfrm>
          <a:prstGeom prst="rect">
            <a:avLst/>
          </a:prstGeom>
          <a:noFill/>
        </p:spPr>
        <p:txBody>
          <a:bodyPr wrap="square" rtlCol="0">
            <a:spAutoFit/>
          </a:bodyPr>
          <a:lstStyle/>
          <a:p>
            <a:pPr eaLnBrk="0" hangingPunct="0">
              <a:lnSpc>
                <a:spcPts val="2600"/>
              </a:lnSpc>
              <a:spcAft>
                <a:spcPts val="1000"/>
              </a:spcAft>
              <a:buClr>
                <a:srgbClr val="0070C0"/>
              </a:buClr>
              <a:buSzPct val="150000"/>
            </a:pPr>
            <a:r>
              <a:rPr lang="en-US" sz="2800" b="1" u="sng" dirty="0">
                <a:solidFill>
                  <a:srgbClr val="A50021"/>
                </a:solidFill>
              </a:rPr>
              <a:t>Update To Address:</a:t>
            </a:r>
          </a:p>
          <a:p>
            <a:pPr marL="514350" indent="-514350">
              <a:lnSpc>
                <a:spcPts val="2600"/>
              </a:lnSpc>
              <a:spcAft>
                <a:spcPts val="1000"/>
              </a:spcAft>
              <a:buSzPct val="110000"/>
              <a:buFont typeface="+mj-lt"/>
              <a:buAutoNum type="arabicPeriod"/>
            </a:pPr>
            <a:r>
              <a:rPr lang="en-US" sz="2600" b="1" dirty="0"/>
              <a:t>Attraction Efforts - Emphasis On </a:t>
            </a:r>
            <a:r>
              <a:rPr lang="en-US" sz="2600" b="1" dirty="0">
                <a:solidFill>
                  <a:srgbClr val="0066CC"/>
                </a:solidFill>
              </a:rPr>
              <a:t>Technology</a:t>
            </a:r>
          </a:p>
          <a:p>
            <a:pPr marL="514350" indent="-514350">
              <a:lnSpc>
                <a:spcPts val="2600"/>
              </a:lnSpc>
              <a:spcAft>
                <a:spcPts val="1000"/>
              </a:spcAft>
              <a:buSzPct val="110000"/>
              <a:buFont typeface="+mj-lt"/>
              <a:buAutoNum type="arabicPeriod"/>
            </a:pPr>
            <a:r>
              <a:rPr lang="en-US" sz="2600" b="1" dirty="0">
                <a:solidFill>
                  <a:srgbClr val="0066CC"/>
                </a:solidFill>
              </a:rPr>
              <a:t>Entrepreneurial Growth </a:t>
            </a:r>
            <a:r>
              <a:rPr lang="en-US" sz="2600" b="1" dirty="0"/>
              <a:t>&amp; Attraction</a:t>
            </a:r>
          </a:p>
          <a:p>
            <a:pPr marL="514350" indent="-514350">
              <a:lnSpc>
                <a:spcPts val="2600"/>
              </a:lnSpc>
              <a:spcAft>
                <a:spcPts val="1000"/>
              </a:spcAft>
              <a:buSzPct val="110000"/>
              <a:buFont typeface="+mj-lt"/>
              <a:buAutoNum type="arabicPeriod"/>
            </a:pPr>
            <a:r>
              <a:rPr lang="en-US" sz="2600" b="1" dirty="0">
                <a:solidFill>
                  <a:srgbClr val="0066CC"/>
                </a:solidFill>
              </a:rPr>
              <a:t>Workforce 	</a:t>
            </a:r>
            <a:r>
              <a:rPr lang="en-US" sz="2600" b="1" dirty="0"/>
              <a:t>			           Development 	                 				          &amp; Attraction</a:t>
            </a:r>
          </a:p>
          <a:p>
            <a:pPr marL="514350" indent="-514350">
              <a:lnSpc>
                <a:spcPts val="2600"/>
              </a:lnSpc>
              <a:spcAft>
                <a:spcPts val="1000"/>
              </a:spcAft>
              <a:buSzPct val="110000"/>
              <a:buFont typeface="+mj-lt"/>
              <a:buAutoNum type="arabicPeriod"/>
            </a:pPr>
            <a:r>
              <a:rPr lang="en-US" sz="2600" b="1" dirty="0">
                <a:solidFill>
                  <a:srgbClr val="0066CC"/>
                </a:solidFill>
              </a:rPr>
              <a:t>Community	</a:t>
            </a:r>
            <a:r>
              <a:rPr lang="en-US" sz="2600" b="1" dirty="0"/>
              <a:t>				 Development</a:t>
            </a:r>
          </a:p>
          <a:p>
            <a:pPr marL="342900" indent="-342900" eaLnBrk="0" hangingPunct="0">
              <a:buClr>
                <a:srgbClr val="0070C0"/>
              </a:buClr>
              <a:buSzPct val="150000"/>
              <a:buFont typeface="Arial" pitchFamily="34" charset="0"/>
              <a:buChar char="•"/>
            </a:pPr>
            <a:endParaRPr lang="en-US" b="1" dirty="0"/>
          </a:p>
        </p:txBody>
      </p:sp>
    </p:spTree>
    <p:extLst>
      <p:ext uri="{BB962C8B-B14F-4D97-AF65-F5344CB8AC3E}">
        <p14:creationId xmlns:p14="http://schemas.microsoft.com/office/powerpoint/2010/main" val="26124311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AB89E-8263-1345-8C51-E26B8C2C895D}"/>
              </a:ext>
            </a:extLst>
          </p:cNvPr>
          <p:cNvSpPr>
            <a:spLocks noGrp="1"/>
          </p:cNvSpPr>
          <p:nvPr>
            <p:ph idx="1"/>
          </p:nvPr>
        </p:nvSpPr>
        <p:spPr>
          <a:xfrm>
            <a:off x="396240" y="1254163"/>
            <a:ext cx="6355080" cy="4689437"/>
          </a:xfrm>
        </p:spPr>
        <p:txBody>
          <a:bodyPr>
            <a:noAutofit/>
          </a:bodyPr>
          <a:lstStyle/>
          <a:p>
            <a:pPr marL="0" indent="0">
              <a:lnSpc>
                <a:spcPts val="3000"/>
              </a:lnSpc>
              <a:spcBef>
                <a:spcPts val="0"/>
              </a:spcBef>
              <a:spcAft>
                <a:spcPts val="1200"/>
              </a:spcAft>
              <a:buNone/>
            </a:pPr>
            <a:r>
              <a:rPr lang="en-US" sz="3200" u="sng" dirty="0"/>
              <a:t>Strategic Focus:</a:t>
            </a:r>
          </a:p>
          <a:p>
            <a:pPr marL="274320" lvl="1" indent="-274320">
              <a:lnSpc>
                <a:spcPts val="2800"/>
              </a:lnSpc>
              <a:spcBef>
                <a:spcPts val="0"/>
              </a:spcBef>
              <a:spcAft>
                <a:spcPts val="1800"/>
              </a:spcAft>
              <a:buFontTx/>
              <a:buChar char="•"/>
            </a:pPr>
            <a:r>
              <a:rPr lang="en-US" dirty="0">
                <a:solidFill>
                  <a:srgbClr val="A50021"/>
                </a:solidFill>
              </a:rPr>
              <a:t>High Wage Jobs</a:t>
            </a:r>
            <a:r>
              <a:rPr lang="en-US" dirty="0"/>
              <a:t> Especially </a:t>
            </a:r>
            <a:r>
              <a:rPr lang="en-US" dirty="0">
                <a:solidFill>
                  <a:srgbClr val="A50021"/>
                </a:solidFill>
              </a:rPr>
              <a:t>HQs </a:t>
            </a:r>
          </a:p>
          <a:p>
            <a:pPr marL="274320" lvl="1" indent="-274320">
              <a:lnSpc>
                <a:spcPts val="2800"/>
              </a:lnSpc>
              <a:spcBef>
                <a:spcPts val="0"/>
              </a:spcBef>
              <a:spcAft>
                <a:spcPts val="1800"/>
              </a:spcAft>
              <a:buFontTx/>
              <a:buChar char="•"/>
            </a:pPr>
            <a:r>
              <a:rPr lang="en-US" dirty="0"/>
              <a:t>Improve </a:t>
            </a:r>
            <a:r>
              <a:rPr lang="en-US" dirty="0">
                <a:solidFill>
                  <a:srgbClr val="A50021"/>
                </a:solidFill>
              </a:rPr>
              <a:t>Perceptions</a:t>
            </a:r>
            <a:r>
              <a:rPr lang="en-US" dirty="0"/>
              <a:t> Of Region</a:t>
            </a:r>
          </a:p>
          <a:p>
            <a:pPr marL="274320" lvl="1" indent="-274320">
              <a:lnSpc>
                <a:spcPts val="2800"/>
              </a:lnSpc>
              <a:spcBef>
                <a:spcPts val="0"/>
              </a:spcBef>
              <a:spcAft>
                <a:spcPts val="1800"/>
              </a:spcAft>
            </a:pPr>
            <a:r>
              <a:rPr lang="en-US" dirty="0">
                <a:solidFill>
                  <a:srgbClr val="0070C0"/>
                </a:solidFill>
              </a:rPr>
              <a:t>Attract Technology Co’s &amp; Entrepreneurs	</a:t>
            </a:r>
            <a:r>
              <a:rPr lang="en-US" dirty="0">
                <a:solidFill>
                  <a:schemeClr val="tx2"/>
                </a:solidFill>
              </a:rPr>
              <a:t> In Focus Sectors</a:t>
            </a:r>
          </a:p>
          <a:p>
            <a:pPr marL="274320" lvl="1" indent="-274320">
              <a:lnSpc>
                <a:spcPts val="2800"/>
              </a:lnSpc>
              <a:spcBef>
                <a:spcPts val="0"/>
              </a:spcBef>
              <a:spcAft>
                <a:spcPts val="1800"/>
              </a:spcAft>
            </a:pPr>
            <a:r>
              <a:rPr lang="en-US" dirty="0">
                <a:solidFill>
                  <a:schemeClr val="tx2"/>
                </a:solidFill>
              </a:rPr>
              <a:t>Build Region’s </a:t>
            </a:r>
            <a:r>
              <a:rPr lang="en-US" dirty="0">
                <a:solidFill>
                  <a:srgbClr val="A50021"/>
                </a:solidFill>
              </a:rPr>
              <a:t>Tech Talent </a:t>
            </a:r>
            <a:r>
              <a:rPr lang="en-US" dirty="0">
                <a:solidFill>
                  <a:schemeClr val="tx2"/>
                </a:solidFill>
              </a:rPr>
              <a:t>Pool</a:t>
            </a:r>
          </a:p>
          <a:p>
            <a:pPr marL="274320" lvl="1" indent="-274320">
              <a:lnSpc>
                <a:spcPts val="2800"/>
              </a:lnSpc>
              <a:spcBef>
                <a:spcPts val="0"/>
              </a:spcBef>
              <a:spcAft>
                <a:spcPts val="1800"/>
              </a:spcAft>
            </a:pPr>
            <a:r>
              <a:rPr lang="en-US" dirty="0">
                <a:solidFill>
                  <a:schemeClr val="tx2"/>
                </a:solidFill>
              </a:rPr>
              <a:t>Strengthen </a:t>
            </a:r>
            <a:r>
              <a:rPr lang="en-US" dirty="0">
                <a:solidFill>
                  <a:srgbClr val="0070C0"/>
                </a:solidFill>
              </a:rPr>
              <a:t>Bay Area Connection</a:t>
            </a:r>
          </a:p>
          <a:p>
            <a:pPr marL="274320" lvl="1" indent="-274320">
              <a:lnSpc>
                <a:spcPts val="2800"/>
              </a:lnSpc>
              <a:spcBef>
                <a:spcPts val="0"/>
              </a:spcBef>
              <a:spcAft>
                <a:spcPts val="1800"/>
              </a:spcAft>
            </a:pPr>
            <a:r>
              <a:rPr lang="en-US" dirty="0">
                <a:solidFill>
                  <a:schemeClr val="tx2"/>
                </a:solidFill>
              </a:rPr>
              <a:t>Enhance Ecosystem &amp; Increase Capital</a:t>
            </a:r>
            <a:endParaRPr lang="en-US" dirty="0"/>
          </a:p>
        </p:txBody>
      </p:sp>
      <p:sp>
        <p:nvSpPr>
          <p:cNvPr id="10" name="Rectangle 9">
            <a:extLst>
              <a:ext uri="{FF2B5EF4-FFF2-40B4-BE49-F238E27FC236}">
                <a16:creationId xmlns:a16="http://schemas.microsoft.com/office/drawing/2014/main" id="{D014314A-C5B4-40D5-8441-4EA7DA63C9AC}"/>
              </a:ext>
            </a:extLst>
          </p:cNvPr>
          <p:cNvSpPr/>
          <p:nvPr/>
        </p:nvSpPr>
        <p:spPr>
          <a:xfrm>
            <a:off x="426720" y="163157"/>
            <a:ext cx="8275022" cy="769441"/>
          </a:xfrm>
          <a:prstGeom prst="rect">
            <a:avLst/>
          </a:prstGeom>
        </p:spPr>
        <p:txBody>
          <a:bodyPr wrap="none">
            <a:spAutoFit/>
          </a:bodyPr>
          <a:lstStyle/>
          <a:p>
            <a:r>
              <a:rPr lang="en-US" sz="4400" b="1" dirty="0">
                <a:solidFill>
                  <a:schemeClr val="bg1"/>
                </a:solidFill>
              </a:rPr>
              <a:t>Attraction &amp; Entrepreneurship</a:t>
            </a:r>
          </a:p>
        </p:txBody>
      </p:sp>
      <p:pic>
        <p:nvPicPr>
          <p:cNvPr id="20" name="Picture 19">
            <a:extLst>
              <a:ext uri="{FF2B5EF4-FFF2-40B4-BE49-F238E27FC236}">
                <a16:creationId xmlns:a16="http://schemas.microsoft.com/office/drawing/2014/main" id="{22A13564-722A-4DFC-8360-B05288952677}"/>
              </a:ext>
            </a:extLst>
          </p:cNvPr>
          <p:cNvPicPr>
            <a:picLocks noChangeAspect="1"/>
          </p:cNvPicPr>
          <p:nvPr/>
        </p:nvPicPr>
        <p:blipFill>
          <a:blip r:embed="rId3"/>
          <a:stretch>
            <a:fillRect/>
          </a:stretch>
        </p:blipFill>
        <p:spPr>
          <a:xfrm>
            <a:off x="6550602" y="1116259"/>
            <a:ext cx="2377439" cy="1873788"/>
          </a:xfrm>
          <a:prstGeom prst="rect">
            <a:avLst/>
          </a:prstGeom>
          <a:ln>
            <a:solidFill>
              <a:schemeClr val="tx1"/>
            </a:solidFill>
          </a:ln>
        </p:spPr>
      </p:pic>
      <p:grpSp>
        <p:nvGrpSpPr>
          <p:cNvPr id="18" name="Group 17">
            <a:extLst>
              <a:ext uri="{FF2B5EF4-FFF2-40B4-BE49-F238E27FC236}">
                <a16:creationId xmlns:a16="http://schemas.microsoft.com/office/drawing/2014/main" id="{EC99B927-35C4-453C-8323-1FBB6BFDE5CE}"/>
              </a:ext>
            </a:extLst>
          </p:cNvPr>
          <p:cNvGrpSpPr/>
          <p:nvPr/>
        </p:nvGrpSpPr>
        <p:grpSpPr>
          <a:xfrm>
            <a:off x="6172200" y="2915342"/>
            <a:ext cx="2743200" cy="3827509"/>
            <a:chOff x="6400800" y="1399792"/>
            <a:chExt cx="2743200" cy="3827509"/>
          </a:xfrm>
        </p:grpSpPr>
        <p:sp>
          <p:nvSpPr>
            <p:cNvPr id="11" name="Rectangle 10">
              <a:extLst>
                <a:ext uri="{FF2B5EF4-FFF2-40B4-BE49-F238E27FC236}">
                  <a16:creationId xmlns:a16="http://schemas.microsoft.com/office/drawing/2014/main" id="{F125765C-BE5C-4AAE-B9B2-91A3C6CE5C01}"/>
                </a:ext>
              </a:extLst>
            </p:cNvPr>
            <p:cNvSpPr/>
            <p:nvPr/>
          </p:nvSpPr>
          <p:spPr>
            <a:xfrm>
              <a:off x="6766560" y="1399792"/>
              <a:ext cx="2377440" cy="372008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6655" lvl="1" algn="ctr">
                <a:lnSpc>
                  <a:spcPts val="2800"/>
                </a:lnSpc>
                <a:spcBef>
                  <a:spcPts val="0"/>
                </a:spcBef>
                <a:spcAft>
                  <a:spcPts val="600"/>
                </a:spcAft>
                <a:buNone/>
              </a:pPr>
              <a:endParaRPr lang="en-US" sz="2800" b="1" dirty="0">
                <a:solidFill>
                  <a:schemeClr val="tx2"/>
                </a:solidFill>
              </a:endParaRPr>
            </a:p>
          </p:txBody>
        </p:sp>
        <p:sp>
          <p:nvSpPr>
            <p:cNvPr id="12" name="TextBox 11">
              <a:extLst>
                <a:ext uri="{FF2B5EF4-FFF2-40B4-BE49-F238E27FC236}">
                  <a16:creationId xmlns:a16="http://schemas.microsoft.com/office/drawing/2014/main" id="{0EF6FEA4-EDAE-480D-B5BB-B9ED18D07056}"/>
                </a:ext>
              </a:extLst>
            </p:cNvPr>
            <p:cNvSpPr txBox="1"/>
            <p:nvPr/>
          </p:nvSpPr>
          <p:spPr>
            <a:xfrm>
              <a:off x="6400800" y="1441649"/>
              <a:ext cx="2727960" cy="3785652"/>
            </a:xfrm>
            <a:prstGeom prst="rect">
              <a:avLst/>
            </a:prstGeom>
            <a:noFill/>
          </p:spPr>
          <p:txBody>
            <a:bodyPr wrap="square" rtlCol="0">
              <a:spAutoFit/>
            </a:bodyPr>
            <a:lstStyle/>
            <a:p>
              <a:pPr marL="456655" lvl="1" algn="ctr">
                <a:lnSpc>
                  <a:spcPts val="2800"/>
                </a:lnSpc>
                <a:spcBef>
                  <a:spcPts val="0"/>
                </a:spcBef>
                <a:spcAft>
                  <a:spcPts val="600"/>
                </a:spcAft>
                <a:buNone/>
              </a:pPr>
              <a:r>
                <a:rPr lang="en-US" sz="2800" b="1" dirty="0">
                  <a:solidFill>
                    <a:srgbClr val="A50021"/>
                  </a:solidFill>
                </a:rPr>
                <a:t>Technology Sector Focus:</a:t>
              </a:r>
            </a:p>
            <a:p>
              <a:pPr lvl="1" algn="ctr">
                <a:lnSpc>
                  <a:spcPts val="2800"/>
                </a:lnSpc>
                <a:spcBef>
                  <a:spcPts val="0"/>
                </a:spcBef>
                <a:spcAft>
                  <a:spcPts val="600"/>
                </a:spcAft>
              </a:pPr>
              <a:r>
                <a:rPr lang="en-US" sz="2800" b="1" dirty="0">
                  <a:solidFill>
                    <a:schemeClr val="tx2"/>
                  </a:solidFill>
                </a:rPr>
                <a:t>Blockchain </a:t>
              </a:r>
            </a:p>
            <a:p>
              <a:pPr lvl="1" algn="ctr">
                <a:lnSpc>
                  <a:spcPts val="2800"/>
                </a:lnSpc>
                <a:spcBef>
                  <a:spcPts val="0"/>
                </a:spcBef>
                <a:spcAft>
                  <a:spcPts val="600"/>
                </a:spcAft>
              </a:pPr>
              <a:r>
                <a:rPr lang="en-US" sz="2800" b="1" dirty="0">
                  <a:solidFill>
                    <a:schemeClr val="tx2"/>
                  </a:solidFill>
                </a:rPr>
                <a:t>IoT </a:t>
              </a:r>
            </a:p>
            <a:p>
              <a:pPr lvl="1" algn="ctr">
                <a:lnSpc>
                  <a:spcPts val="2800"/>
                </a:lnSpc>
                <a:spcBef>
                  <a:spcPts val="0"/>
                </a:spcBef>
                <a:spcAft>
                  <a:spcPts val="600"/>
                </a:spcAft>
              </a:pPr>
              <a:r>
                <a:rPr lang="en-US" sz="2800" b="1" dirty="0">
                  <a:solidFill>
                    <a:schemeClr val="tx2"/>
                  </a:solidFill>
                </a:rPr>
                <a:t>Bio Tech</a:t>
              </a:r>
            </a:p>
            <a:p>
              <a:pPr marL="456655" lvl="1" algn="ctr">
                <a:lnSpc>
                  <a:spcPts val="2800"/>
                </a:lnSpc>
                <a:spcBef>
                  <a:spcPts val="0"/>
                </a:spcBef>
                <a:spcAft>
                  <a:spcPts val="600"/>
                </a:spcAft>
                <a:buNone/>
              </a:pPr>
              <a:r>
                <a:rPr lang="en-US" sz="2800" b="1" dirty="0">
                  <a:solidFill>
                    <a:schemeClr val="tx2"/>
                  </a:solidFill>
                </a:rPr>
                <a:t>Fintech</a:t>
              </a:r>
            </a:p>
            <a:p>
              <a:pPr marL="456655" lvl="1" algn="ctr">
                <a:lnSpc>
                  <a:spcPts val="2800"/>
                </a:lnSpc>
                <a:spcBef>
                  <a:spcPts val="0"/>
                </a:spcBef>
                <a:spcAft>
                  <a:spcPts val="0"/>
                </a:spcAft>
                <a:buNone/>
              </a:pPr>
              <a:r>
                <a:rPr lang="en-US" sz="2800" b="1" dirty="0">
                  <a:solidFill>
                    <a:schemeClr val="tx2"/>
                  </a:solidFill>
                </a:rPr>
                <a:t>Software</a:t>
              </a:r>
            </a:p>
            <a:p>
              <a:pPr marL="456655" lvl="1" algn="ctr">
                <a:lnSpc>
                  <a:spcPts val="2800"/>
                </a:lnSpc>
                <a:spcBef>
                  <a:spcPts val="0"/>
                </a:spcBef>
                <a:spcAft>
                  <a:spcPts val="600"/>
                </a:spcAft>
                <a:buNone/>
              </a:pPr>
              <a:r>
                <a:rPr lang="en-US" sz="2800" b="1" dirty="0">
                  <a:solidFill>
                    <a:schemeClr val="tx2"/>
                  </a:solidFill>
                </a:rPr>
                <a:t>(B2B)</a:t>
              </a:r>
            </a:p>
          </p:txBody>
        </p:sp>
        <p:cxnSp>
          <p:nvCxnSpPr>
            <p:cNvPr id="14" name="Straight Connector 13">
              <a:extLst>
                <a:ext uri="{FF2B5EF4-FFF2-40B4-BE49-F238E27FC236}">
                  <a16:creationId xmlns:a16="http://schemas.microsoft.com/office/drawing/2014/main" id="{892FC23D-7B76-430D-AEE6-47B20BE4F2B6}"/>
                </a:ext>
              </a:extLst>
            </p:cNvPr>
            <p:cNvCxnSpPr>
              <a:cxnSpLocks/>
            </p:cNvCxnSpPr>
            <p:nvPr/>
          </p:nvCxnSpPr>
          <p:spPr>
            <a:xfrm>
              <a:off x="7241426" y="2560320"/>
              <a:ext cx="14603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9514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D40625-5011-9040-AF40-FB6597C17F9C}"/>
              </a:ext>
            </a:extLst>
          </p:cNvPr>
          <p:cNvSpPr>
            <a:spLocks noGrp="1"/>
          </p:cNvSpPr>
          <p:nvPr>
            <p:ph idx="1"/>
          </p:nvPr>
        </p:nvSpPr>
        <p:spPr>
          <a:xfrm>
            <a:off x="110362" y="1226999"/>
            <a:ext cx="6245151" cy="4754881"/>
          </a:xfrm>
        </p:spPr>
        <p:txBody>
          <a:bodyPr/>
          <a:lstStyle/>
          <a:p>
            <a:pPr marL="274320" indent="-274320">
              <a:lnSpc>
                <a:spcPts val="2800"/>
              </a:lnSpc>
              <a:spcBef>
                <a:spcPts val="0"/>
              </a:spcBef>
              <a:spcAft>
                <a:spcPts val="1800"/>
              </a:spcAft>
              <a:buNone/>
            </a:pPr>
            <a:r>
              <a:rPr lang="en-US" sz="3200" u="sng" dirty="0"/>
              <a:t>Strategic Focus:</a:t>
            </a:r>
          </a:p>
          <a:p>
            <a:pPr marL="274320" indent="-274320">
              <a:lnSpc>
                <a:spcPts val="2800"/>
              </a:lnSpc>
              <a:spcBef>
                <a:spcPts val="0"/>
              </a:spcBef>
              <a:spcAft>
                <a:spcPts val="1800"/>
              </a:spcAft>
            </a:pPr>
            <a:r>
              <a:rPr lang="en-US" dirty="0">
                <a:solidFill>
                  <a:srgbClr val="0070C0"/>
                </a:solidFill>
              </a:rPr>
              <a:t>Workforce</a:t>
            </a:r>
            <a:r>
              <a:rPr lang="en-US" dirty="0"/>
              <a:t> </a:t>
            </a:r>
            <a:r>
              <a:rPr lang="en-US" dirty="0">
                <a:solidFill>
                  <a:srgbClr val="0070C0"/>
                </a:solidFill>
              </a:rPr>
              <a:t>Programs </a:t>
            </a:r>
            <a:r>
              <a:rPr lang="en-US" dirty="0"/>
              <a:t>In K-16 Education For Target Sector To Meet </a:t>
            </a:r>
            <a:r>
              <a:rPr lang="en-US" u="sng" dirty="0"/>
              <a:t>Current And Targeted</a:t>
            </a:r>
            <a:r>
              <a:rPr lang="en-US" dirty="0"/>
              <a:t> Primary Employers’ Needs</a:t>
            </a:r>
          </a:p>
          <a:p>
            <a:pPr marL="274320" indent="-274320">
              <a:lnSpc>
                <a:spcPts val="2800"/>
              </a:lnSpc>
              <a:spcBef>
                <a:spcPts val="0"/>
              </a:spcBef>
              <a:spcAft>
                <a:spcPts val="1800"/>
              </a:spcAft>
            </a:pPr>
            <a:r>
              <a:rPr lang="en-US" dirty="0">
                <a:solidFill>
                  <a:srgbClr val="A50021"/>
                </a:solidFill>
              </a:rPr>
              <a:t>Work-Based Learning </a:t>
            </a:r>
            <a:r>
              <a:rPr lang="en-US" dirty="0"/>
              <a:t>Partnerships – </a:t>
            </a:r>
            <a:r>
              <a:rPr lang="en-US" u="sng" dirty="0">
                <a:solidFill>
                  <a:srgbClr val="0070C0"/>
                </a:solidFill>
              </a:rPr>
              <a:t>Internships!!!</a:t>
            </a:r>
          </a:p>
          <a:p>
            <a:pPr marL="274320" indent="-274320">
              <a:lnSpc>
                <a:spcPts val="2800"/>
              </a:lnSpc>
              <a:spcBef>
                <a:spcPts val="0"/>
              </a:spcBef>
              <a:spcAft>
                <a:spcPts val="1800"/>
              </a:spcAft>
            </a:pPr>
            <a:r>
              <a:rPr lang="en-US" dirty="0"/>
              <a:t>Connect Employers, Educational Institutions &amp; Talent </a:t>
            </a:r>
          </a:p>
          <a:p>
            <a:pPr marL="274320" indent="-274320">
              <a:lnSpc>
                <a:spcPts val="2800"/>
              </a:lnSpc>
              <a:spcBef>
                <a:spcPts val="0"/>
              </a:spcBef>
              <a:spcAft>
                <a:spcPts val="1800"/>
              </a:spcAft>
            </a:pPr>
            <a:r>
              <a:rPr lang="en-US" dirty="0"/>
              <a:t>Workforce </a:t>
            </a:r>
            <a:r>
              <a:rPr lang="en-US" dirty="0">
                <a:solidFill>
                  <a:srgbClr val="0070C0"/>
                </a:solidFill>
              </a:rPr>
              <a:t>Attraction</a:t>
            </a:r>
            <a:endParaRPr lang="en-US" dirty="0"/>
          </a:p>
        </p:txBody>
      </p:sp>
      <p:sp>
        <p:nvSpPr>
          <p:cNvPr id="2" name="Rectangle 1">
            <a:extLst>
              <a:ext uri="{FF2B5EF4-FFF2-40B4-BE49-F238E27FC236}">
                <a16:creationId xmlns:a16="http://schemas.microsoft.com/office/drawing/2014/main" id="{59A0767E-F54C-4CA9-905F-59BC326B26CA}"/>
              </a:ext>
            </a:extLst>
          </p:cNvPr>
          <p:cNvSpPr/>
          <p:nvPr/>
        </p:nvSpPr>
        <p:spPr>
          <a:xfrm>
            <a:off x="156082" y="198120"/>
            <a:ext cx="6666633" cy="769441"/>
          </a:xfrm>
          <a:prstGeom prst="rect">
            <a:avLst/>
          </a:prstGeom>
        </p:spPr>
        <p:txBody>
          <a:bodyPr wrap="none">
            <a:spAutoFit/>
          </a:bodyPr>
          <a:lstStyle/>
          <a:p>
            <a:r>
              <a:rPr lang="en-US" sz="4400" b="1" dirty="0">
                <a:solidFill>
                  <a:schemeClr val="bg1"/>
                </a:solidFill>
              </a:rPr>
              <a:t>Workforce Development</a:t>
            </a:r>
          </a:p>
        </p:txBody>
      </p:sp>
      <p:pic>
        <p:nvPicPr>
          <p:cNvPr id="5" name="Picture 4">
            <a:extLst>
              <a:ext uri="{FF2B5EF4-FFF2-40B4-BE49-F238E27FC236}">
                <a16:creationId xmlns:a16="http://schemas.microsoft.com/office/drawing/2014/main" id="{50FB5A74-D23C-42F6-938A-CE67C01F2969}"/>
              </a:ext>
            </a:extLst>
          </p:cNvPr>
          <p:cNvPicPr>
            <a:picLocks noChangeAspect="1"/>
          </p:cNvPicPr>
          <p:nvPr/>
        </p:nvPicPr>
        <p:blipFill>
          <a:blip r:embed="rId3"/>
          <a:stretch>
            <a:fillRect/>
          </a:stretch>
        </p:blipFill>
        <p:spPr>
          <a:xfrm>
            <a:off x="6096001" y="1112520"/>
            <a:ext cx="3078480" cy="4754881"/>
          </a:xfrm>
          <a:prstGeom prst="rect">
            <a:avLst/>
          </a:prstGeom>
          <a:ln>
            <a:solidFill>
              <a:schemeClr val="tx1"/>
            </a:solidFill>
          </a:ln>
        </p:spPr>
      </p:pic>
    </p:spTree>
    <p:extLst>
      <p:ext uri="{BB962C8B-B14F-4D97-AF65-F5344CB8AC3E}">
        <p14:creationId xmlns:p14="http://schemas.microsoft.com/office/powerpoint/2010/main" val="3104232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45281C-8371-D642-B337-C49051FE2E78}"/>
              </a:ext>
            </a:extLst>
          </p:cNvPr>
          <p:cNvSpPr>
            <a:spLocks noGrp="1"/>
          </p:cNvSpPr>
          <p:nvPr>
            <p:ph idx="1"/>
          </p:nvPr>
        </p:nvSpPr>
        <p:spPr>
          <a:xfrm>
            <a:off x="350520" y="1203960"/>
            <a:ext cx="8092440" cy="5151112"/>
          </a:xfrm>
        </p:spPr>
        <p:txBody>
          <a:bodyPr/>
          <a:lstStyle/>
          <a:p>
            <a:pPr marL="0" indent="0">
              <a:lnSpc>
                <a:spcPts val="3000"/>
              </a:lnSpc>
              <a:spcBef>
                <a:spcPts val="0"/>
              </a:spcBef>
              <a:spcAft>
                <a:spcPts val="1200"/>
              </a:spcAft>
              <a:buNone/>
            </a:pPr>
            <a:r>
              <a:rPr lang="en-US" sz="3200" u="sng" dirty="0"/>
              <a:t>Strategic Focus:</a:t>
            </a:r>
          </a:p>
          <a:p>
            <a:pPr marL="274320" indent="-274320">
              <a:lnSpc>
                <a:spcPts val="3000"/>
              </a:lnSpc>
              <a:spcBef>
                <a:spcPts val="0"/>
              </a:spcBef>
              <a:spcAft>
                <a:spcPts val="600"/>
              </a:spcAft>
            </a:pPr>
            <a:r>
              <a:rPr lang="en-US" sz="3200" u="sng" dirty="0">
                <a:solidFill>
                  <a:srgbClr val="A50021"/>
                </a:solidFill>
              </a:rPr>
              <a:t>Advocate</a:t>
            </a:r>
            <a:r>
              <a:rPr lang="en-US" dirty="0">
                <a:solidFill>
                  <a:srgbClr val="A50021"/>
                </a:solidFill>
              </a:rPr>
              <a:t> </a:t>
            </a:r>
            <a:r>
              <a:rPr lang="en-US" dirty="0"/>
              <a:t>For </a:t>
            </a:r>
            <a:r>
              <a:rPr lang="en-US" u="sng" dirty="0"/>
              <a:t>Infrastructure Upgrades</a:t>
            </a:r>
            <a:r>
              <a:rPr lang="en-US" dirty="0"/>
              <a:t>  Needed To Accommodate Growth Including:</a:t>
            </a:r>
          </a:p>
          <a:p>
            <a:pPr marL="674370" lvl="2" indent="-274320">
              <a:lnSpc>
                <a:spcPts val="3000"/>
              </a:lnSpc>
              <a:spcBef>
                <a:spcPts val="0"/>
              </a:spcBef>
              <a:spcAft>
                <a:spcPts val="600"/>
              </a:spcAft>
            </a:pPr>
            <a:r>
              <a:rPr lang="en-US" dirty="0">
                <a:highlight>
                  <a:srgbClr val="FFFF00"/>
                </a:highlight>
              </a:rPr>
              <a:t>Workforce / Affordable </a:t>
            </a:r>
            <a:r>
              <a:rPr lang="en-US" u="sng" dirty="0">
                <a:solidFill>
                  <a:srgbClr val="0070C0"/>
                </a:solidFill>
              </a:rPr>
              <a:t>Housing</a:t>
            </a:r>
            <a:endParaRPr lang="en-US" b="0" u="sng" dirty="0">
              <a:solidFill>
                <a:srgbClr val="0070C0"/>
              </a:solidFill>
            </a:endParaRPr>
          </a:p>
          <a:p>
            <a:pPr marL="674370" lvl="2" indent="-274320">
              <a:lnSpc>
                <a:spcPts val="3000"/>
              </a:lnSpc>
              <a:spcBef>
                <a:spcPts val="0"/>
              </a:spcBef>
              <a:spcAft>
                <a:spcPts val="600"/>
              </a:spcAft>
            </a:pPr>
            <a:r>
              <a:rPr lang="en-US" dirty="0"/>
              <a:t>Transportation (Roads, Rail And Transit)</a:t>
            </a:r>
          </a:p>
          <a:p>
            <a:pPr marL="674370" lvl="2" indent="-274320">
              <a:lnSpc>
                <a:spcPts val="3000"/>
              </a:lnSpc>
              <a:spcBef>
                <a:spcPts val="0"/>
              </a:spcBef>
              <a:spcAft>
                <a:spcPts val="600"/>
              </a:spcAft>
            </a:pPr>
            <a:r>
              <a:rPr lang="en-US" dirty="0">
                <a:effectLst/>
              </a:rPr>
              <a:t>Wastewater Treatment - Effluent</a:t>
            </a:r>
          </a:p>
          <a:p>
            <a:pPr marL="674370" lvl="2" indent="-274320">
              <a:lnSpc>
                <a:spcPts val="3000"/>
              </a:lnSpc>
              <a:spcBef>
                <a:spcPts val="0"/>
              </a:spcBef>
              <a:spcAft>
                <a:spcPts val="1800"/>
              </a:spcAft>
            </a:pPr>
            <a:r>
              <a:rPr lang="en-US" dirty="0"/>
              <a:t>Flood Control</a:t>
            </a:r>
          </a:p>
          <a:p>
            <a:pPr marL="274320" indent="-274320">
              <a:lnSpc>
                <a:spcPts val="3000"/>
              </a:lnSpc>
              <a:spcBef>
                <a:spcPts val="0"/>
              </a:spcBef>
              <a:spcAft>
                <a:spcPts val="600"/>
              </a:spcAft>
            </a:pPr>
            <a:r>
              <a:rPr lang="en-US" sz="3200" u="sng" dirty="0">
                <a:solidFill>
                  <a:srgbClr val="A50021"/>
                </a:solidFill>
                <a:effectLst/>
              </a:rPr>
              <a:t>Support</a:t>
            </a:r>
            <a:r>
              <a:rPr lang="en-US" sz="3200" dirty="0">
                <a:effectLst/>
              </a:rPr>
              <a:t> </a:t>
            </a:r>
            <a:r>
              <a:rPr lang="en-US" dirty="0">
                <a:effectLst/>
              </a:rPr>
              <a:t>Community Efforts To:</a:t>
            </a:r>
          </a:p>
          <a:p>
            <a:pPr marL="674370" lvl="2" indent="-274320">
              <a:lnSpc>
                <a:spcPts val="3000"/>
              </a:lnSpc>
              <a:spcBef>
                <a:spcPts val="0"/>
              </a:spcBef>
              <a:spcAft>
                <a:spcPts val="600"/>
              </a:spcAft>
            </a:pPr>
            <a:r>
              <a:rPr lang="en-US" dirty="0"/>
              <a:t>Improve Downtown, Trails, Arts &amp; Culture</a:t>
            </a:r>
          </a:p>
          <a:p>
            <a:pPr marL="674370" lvl="2" indent="-274320">
              <a:lnSpc>
                <a:spcPts val="3000"/>
              </a:lnSpc>
              <a:spcBef>
                <a:spcPts val="0"/>
              </a:spcBef>
              <a:spcAft>
                <a:spcPts val="600"/>
              </a:spcAft>
            </a:pPr>
            <a:r>
              <a:rPr lang="en-US" dirty="0"/>
              <a:t>Address Homelessness</a:t>
            </a:r>
          </a:p>
          <a:p>
            <a:pPr lvl="1">
              <a:lnSpc>
                <a:spcPts val="3000"/>
              </a:lnSpc>
              <a:spcBef>
                <a:spcPts val="0"/>
              </a:spcBef>
              <a:spcAft>
                <a:spcPts val="600"/>
              </a:spcAft>
            </a:pPr>
            <a:endParaRPr lang="en-US" sz="2800" dirty="0">
              <a:effectLst/>
            </a:endParaRPr>
          </a:p>
        </p:txBody>
      </p:sp>
      <p:sp>
        <p:nvSpPr>
          <p:cNvPr id="5" name="Title 4">
            <a:extLst>
              <a:ext uri="{FF2B5EF4-FFF2-40B4-BE49-F238E27FC236}">
                <a16:creationId xmlns:a16="http://schemas.microsoft.com/office/drawing/2014/main" id="{B49751C6-4AAC-409E-85F7-67C97EB3AB02}"/>
              </a:ext>
            </a:extLst>
          </p:cNvPr>
          <p:cNvSpPr>
            <a:spLocks noGrp="1"/>
          </p:cNvSpPr>
          <p:nvPr>
            <p:ph type="title"/>
          </p:nvPr>
        </p:nvSpPr>
        <p:spPr/>
        <p:txBody>
          <a:bodyPr/>
          <a:lstStyle/>
          <a:p>
            <a:r>
              <a:rPr lang="en-US" dirty="0"/>
              <a:t>Community Development</a:t>
            </a:r>
          </a:p>
        </p:txBody>
      </p:sp>
    </p:spTree>
    <p:extLst>
      <p:ext uri="{BB962C8B-B14F-4D97-AF65-F5344CB8AC3E}">
        <p14:creationId xmlns:p14="http://schemas.microsoft.com/office/powerpoint/2010/main" val="1780105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89600"/>
            <a:ext cx="9144000" cy="116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70" name="Title 1"/>
          <p:cNvSpPr>
            <a:spLocks noGrp="1"/>
          </p:cNvSpPr>
          <p:nvPr>
            <p:ph type="title"/>
          </p:nvPr>
        </p:nvSpPr>
        <p:spPr>
          <a:xfrm>
            <a:off x="379475" y="13725"/>
            <a:ext cx="8898015" cy="1076255"/>
          </a:xfrm>
        </p:spPr>
        <p:txBody>
          <a:bodyPr/>
          <a:lstStyle/>
          <a:p>
            <a:r>
              <a:rPr lang="en-US" sz="4000" b="1" dirty="0">
                <a:solidFill>
                  <a:srgbClr val="FFFF00"/>
                </a:solidFill>
                <a:ea typeface="ＭＳ Ｐゴシック"/>
                <a:cs typeface="ＭＳ Ｐゴシック"/>
              </a:rPr>
              <a:t>Regional</a:t>
            </a:r>
            <a:r>
              <a:rPr lang="en-US" sz="4000" b="1" dirty="0">
                <a:ea typeface="ＭＳ Ｐゴシック"/>
                <a:cs typeface="ＭＳ Ｐゴシック"/>
              </a:rPr>
              <a:t> </a:t>
            </a:r>
            <a:r>
              <a:rPr lang="en-US" sz="4000" b="1" dirty="0">
                <a:solidFill>
                  <a:schemeClr val="accent6">
                    <a:lumMod val="20000"/>
                    <a:lumOff val="80000"/>
                  </a:schemeClr>
                </a:solidFill>
                <a:effectLst>
                  <a:outerShdw blurRad="38100" dist="38100" dir="2700000" algn="tl">
                    <a:srgbClr val="000000">
                      <a:alpha val="43137"/>
                    </a:srgbClr>
                  </a:outerShdw>
                </a:effectLst>
                <a:ea typeface="ＭＳ Ｐゴシック"/>
                <a:cs typeface="ＭＳ Ｐゴシック"/>
              </a:rPr>
              <a:t>Public</a:t>
            </a:r>
            <a:r>
              <a:rPr lang="en-US" sz="4000" b="1" dirty="0">
                <a:ea typeface="ＭＳ Ｐゴシック"/>
                <a:cs typeface="ＭＳ Ｐゴシック"/>
              </a:rPr>
              <a:t> / Private Partners</a:t>
            </a:r>
          </a:p>
        </p:txBody>
      </p:sp>
      <p:graphicFrame>
        <p:nvGraphicFramePr>
          <p:cNvPr id="5" name="Table 4"/>
          <p:cNvGraphicFramePr>
            <a:graphicFrameLocks noGrp="1"/>
          </p:cNvGraphicFramePr>
          <p:nvPr>
            <p:extLst>
              <p:ext uri="{D42A27DB-BD31-4B8C-83A1-F6EECF244321}">
                <p14:modId xmlns:p14="http://schemas.microsoft.com/office/powerpoint/2010/main" val="3214873060"/>
              </p:ext>
            </p:extLst>
          </p:nvPr>
        </p:nvGraphicFramePr>
        <p:xfrm>
          <a:off x="218940" y="1242186"/>
          <a:ext cx="8650276" cy="5070824"/>
        </p:xfrm>
        <a:graphic>
          <a:graphicData uri="http://schemas.openxmlformats.org/drawingml/2006/table">
            <a:tbl>
              <a:tblPr/>
              <a:tblGrid>
                <a:gridCol w="2873749">
                  <a:extLst>
                    <a:ext uri="{9D8B030D-6E8A-4147-A177-3AD203B41FA5}">
                      <a16:colId xmlns:a16="http://schemas.microsoft.com/office/drawing/2014/main" val="20000"/>
                    </a:ext>
                  </a:extLst>
                </a:gridCol>
                <a:gridCol w="2902778">
                  <a:extLst>
                    <a:ext uri="{9D8B030D-6E8A-4147-A177-3AD203B41FA5}">
                      <a16:colId xmlns:a16="http://schemas.microsoft.com/office/drawing/2014/main" val="20001"/>
                    </a:ext>
                  </a:extLst>
                </a:gridCol>
                <a:gridCol w="2873749">
                  <a:extLst>
                    <a:ext uri="{9D8B030D-6E8A-4147-A177-3AD203B41FA5}">
                      <a16:colId xmlns:a16="http://schemas.microsoft.com/office/drawing/2014/main" val="20002"/>
                    </a:ext>
                  </a:extLst>
                </a:gridCol>
              </a:tblGrid>
              <a:tr h="47299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City of Reno</a:t>
                      </a:r>
                      <a:endParaRPr lang="en-US" sz="2400" b="1" i="0" u="none" strike="noStrike" dirty="0">
                        <a:solidFill>
                          <a:schemeClr val="tx1"/>
                        </a:solidFill>
                        <a:latin typeface="+mn-lt"/>
                      </a:endParaRP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UNR</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2400" b="1" i="0" u="none" strike="noStrike" dirty="0">
                          <a:solidFill>
                            <a:srgbClr val="000000"/>
                          </a:solidFill>
                          <a:latin typeface="+mn-lt"/>
                        </a:rPr>
                        <a:t>State Offices</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737476">
                <a:tc>
                  <a:txBody>
                    <a:bodyPr/>
                    <a:lstStyle/>
                    <a:p>
                      <a:pPr marL="0" marR="0" indent="0" algn="ctr" defTabSz="914400" rtl="0" eaLnBrk="1" fontAlgn="ctr" latinLnBrk="0" hangingPunct="1">
                        <a:lnSpc>
                          <a:spcPts val="2500"/>
                        </a:lnSpc>
                        <a:spcBef>
                          <a:spcPts val="0"/>
                        </a:spcBef>
                        <a:spcAft>
                          <a:spcPts val="0"/>
                        </a:spcAft>
                        <a:buClrTx/>
                        <a:buSzTx/>
                        <a:buFontTx/>
                        <a:buNone/>
                        <a:tabLst/>
                        <a:defRPr/>
                      </a:pPr>
                      <a:r>
                        <a:rPr lang="en-US" sz="2400" b="1" i="0" u="none" strike="noStrike" dirty="0">
                          <a:solidFill>
                            <a:schemeClr val="tx1"/>
                          </a:solidFill>
                          <a:latin typeface="+mn-lt"/>
                        </a:rPr>
                        <a:t>City of Sparks</a:t>
                      </a:r>
                      <a:endParaRPr lang="en-US" sz="2400" b="1" i="0" u="none" strike="noStrike" dirty="0">
                        <a:solidFill>
                          <a:srgbClr val="000000"/>
                        </a:solidFill>
                        <a:latin typeface="+mn-lt"/>
                      </a:endParaRP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lnSpc>
                          <a:spcPts val="2500"/>
                        </a:lnSpc>
                      </a:pPr>
                      <a:r>
                        <a:rPr lang="en-US" sz="2400" b="1" i="0" u="none" strike="noStrike" dirty="0">
                          <a:solidFill>
                            <a:srgbClr val="000000"/>
                          </a:solidFill>
                          <a:latin typeface="+mn-lt"/>
                        </a:rPr>
                        <a:t>TMCC / WNC</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lnSpc>
                          <a:spcPts val="2500"/>
                        </a:lnSpc>
                      </a:pPr>
                      <a:r>
                        <a:rPr lang="en-US" sz="2400" b="1" i="0" u="none" strike="noStrike" dirty="0">
                          <a:solidFill>
                            <a:srgbClr val="000000"/>
                          </a:solidFill>
                          <a:latin typeface="+mn-lt"/>
                        </a:rPr>
                        <a:t>Nevada JobConnect</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596327">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City of Fernley</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DRI</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2400" b="1" i="0" u="none" strike="noStrike" dirty="0">
                          <a:solidFill>
                            <a:srgbClr val="000000"/>
                          </a:solidFill>
                          <a:latin typeface="+mn-lt"/>
                        </a:rPr>
                        <a:t>Nevadaworks</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681604">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Washoe County</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The Chamber</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NNDA</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4572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Storey County</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NCET</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NV Energy</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920619">
                <a:tc>
                  <a:txBody>
                    <a:bodyPr/>
                    <a:lstStyle/>
                    <a:p>
                      <a:pPr marL="0" marR="0" indent="0" algn="ctr" defTabSz="914400" rtl="0" eaLnBrk="1" fontAlgn="ctr" latinLnBrk="0" hangingPunct="1">
                        <a:lnSpc>
                          <a:spcPts val="2500"/>
                        </a:lnSpc>
                        <a:spcBef>
                          <a:spcPts val="0"/>
                        </a:spcBef>
                        <a:spcAft>
                          <a:spcPts val="0"/>
                        </a:spcAft>
                        <a:buClrTx/>
                        <a:buSzTx/>
                        <a:buFontTx/>
                        <a:buNone/>
                        <a:tabLst/>
                        <a:defRPr/>
                      </a:pPr>
                      <a:r>
                        <a:rPr lang="en-US" sz="2400" b="1" i="0" u="none" strike="noStrike" dirty="0">
                          <a:solidFill>
                            <a:srgbClr val="000000"/>
                          </a:solidFill>
                          <a:latin typeface="+mn-lt"/>
                        </a:rPr>
                        <a:t>Washoe County School District</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Nevada</a:t>
                      </a:r>
                    </a:p>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Museum of Art</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2500"/>
                        </a:lnSpc>
                        <a:spcBef>
                          <a:spcPts val="0"/>
                        </a:spcBef>
                        <a:spcAft>
                          <a:spcPts val="0"/>
                        </a:spcAft>
                        <a:buClrTx/>
                        <a:buSzTx/>
                        <a:buFontTx/>
                        <a:buNone/>
                        <a:tabLst/>
                        <a:defRPr/>
                      </a:pPr>
                      <a:r>
                        <a:rPr lang="en-US" sz="2400" b="1" i="0" u="none" strike="noStrike" dirty="0">
                          <a:solidFill>
                            <a:srgbClr val="000000"/>
                          </a:solidFill>
                          <a:latin typeface="+mn-lt"/>
                        </a:rPr>
                        <a:t>Reno-Tahoe Airport Authority</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08039">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GOED</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RTC</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Investors</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08039">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DETR</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i="0" u="none" strike="noStrike" dirty="0">
                          <a:solidFill>
                            <a:srgbClr val="000000"/>
                          </a:solidFill>
                          <a:latin typeface="+mn-lt"/>
                        </a:rPr>
                        <a:t>RSCVA</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a:solidFill>
                            <a:srgbClr val="A50021"/>
                          </a:solidFill>
                          <a:latin typeface="+mn-lt"/>
                        </a:rPr>
                        <a:t>Many Others !</a:t>
                      </a:r>
                    </a:p>
                  </a:txBody>
                  <a:tcPr marL="11174" marR="11174" marT="1117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4" name="Slide Number Placeholder 4"/>
          <p:cNvSpPr txBox="1">
            <a:spLocks/>
          </p:cNvSpPr>
          <p:nvPr/>
        </p:nvSpPr>
        <p:spPr>
          <a:xfrm>
            <a:off x="8594434" y="6313010"/>
            <a:ext cx="549565" cy="54499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99263B6-23A9-4189-993C-C36D5F72F051}" type="slidenum">
              <a:rPr kumimoji="0" lang="en-US" sz="2400" b="1" i="0" u="none" strike="noStrike" kern="1200" cap="none" spc="0" normalizeH="0" baseline="0" noProof="0" smtClean="0">
                <a:ln>
                  <a:noFill/>
                </a:ln>
                <a:solidFill>
                  <a:schemeClr val="bg1">
                    <a:lumMod val="85000"/>
                  </a:schemeClr>
                </a:solidFill>
                <a:effectLst/>
                <a:uLnTx/>
                <a:uFillTx/>
                <a:latin typeface="Arial" pitchFamily="34" charset="0"/>
                <a:ea typeface="ＭＳ Ｐゴシック"/>
                <a:cs typeface="ＭＳ Ｐゴシック"/>
              </a:rPr>
              <a:pPr marL="0" marR="0" lvl="0" indent="0" algn="l" defTabSz="914400" rtl="0" eaLnBrk="1" fontAlgn="base" latinLnBrk="0" hangingPunct="1">
                <a:lnSpc>
                  <a:spcPct val="100000"/>
                </a:lnSpc>
                <a:spcBef>
                  <a:spcPct val="0"/>
                </a:spcBef>
                <a:spcAft>
                  <a:spcPct val="0"/>
                </a:spcAft>
                <a:buClrTx/>
                <a:buSzTx/>
                <a:buFontTx/>
                <a:buNone/>
                <a:tabLst/>
                <a:defRPr/>
              </a:pPr>
              <a:t>17</a:t>
            </a:fld>
            <a:endParaRPr kumimoji="0" lang="en-US" sz="2400" b="1" i="0" u="none" strike="noStrike" kern="1200" cap="none" spc="0" normalizeH="0" baseline="0" noProof="0" dirty="0">
              <a:ln>
                <a:noFill/>
              </a:ln>
              <a:solidFill>
                <a:schemeClr val="bg1">
                  <a:lumMod val="85000"/>
                </a:schemeClr>
              </a:solidFill>
              <a:effectLst/>
              <a:uLnTx/>
              <a:uFillTx/>
              <a:latin typeface="Arial" pitchFamily="34" charset="0"/>
              <a:ea typeface="ＭＳ Ｐゴシック"/>
              <a:cs typeface="ＭＳ Ｐゴシック"/>
            </a:endParaRPr>
          </a:p>
        </p:txBody>
      </p:sp>
    </p:spTree>
    <p:extLst>
      <p:ext uri="{BB962C8B-B14F-4D97-AF65-F5344CB8AC3E}">
        <p14:creationId xmlns:p14="http://schemas.microsoft.com/office/powerpoint/2010/main" val="2328277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6" name="Picture 5"/>
          <p:cNvPicPr>
            <a:picLocks noChangeAspect="1"/>
          </p:cNvPicPr>
          <p:nvPr/>
        </p:nvPicPr>
        <p:blipFill>
          <a:blip r:embed="rId3"/>
          <a:stretch>
            <a:fillRect/>
          </a:stretch>
        </p:blipFill>
        <p:spPr>
          <a:xfrm>
            <a:off x="0" y="1078172"/>
            <a:ext cx="9144000" cy="5779827"/>
          </a:xfrm>
          <a:prstGeom prst="rect">
            <a:avLst/>
          </a:prstGeom>
        </p:spPr>
      </p:pic>
      <p:sp>
        <p:nvSpPr>
          <p:cNvPr id="4" name="Rectangle 3"/>
          <p:cNvSpPr/>
          <p:nvPr/>
        </p:nvSpPr>
        <p:spPr>
          <a:xfrm>
            <a:off x="201304" y="82298"/>
            <a:ext cx="8942696"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Questions?</a:t>
            </a:r>
          </a:p>
        </p:txBody>
      </p:sp>
      <p:sp>
        <p:nvSpPr>
          <p:cNvPr id="5" name="Slide Number Placeholder 4"/>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9697C5C-4C82-4B73-8DBD-874B0DB33217}" type="slidenum">
              <a:rPr kumimoji="0" lang="fr-CA" sz="2400" b="1" i="0" u="none" strike="noStrike" kern="1200" cap="none" spc="0" normalizeH="0" baseline="0" noProof="0" smtClean="0">
                <a:ln>
                  <a:noFill/>
                </a:ln>
                <a:solidFill>
                  <a:prstClr val="black">
                    <a:tint val="75000"/>
                  </a:prstClr>
                </a:solidFill>
                <a:effectLst/>
                <a:uLnTx/>
                <a:uFillTx/>
                <a:latin typeface="Arial" pitchFamily="34" charset="0"/>
                <a:ea typeface="ＭＳ Ｐゴシック"/>
              </a:rPr>
              <a:pPr marL="0" marR="0" lvl="0" indent="0" algn="l" defTabSz="914400" rtl="0" eaLnBrk="1" fontAlgn="base" latinLnBrk="0" hangingPunct="1">
                <a:lnSpc>
                  <a:spcPct val="100000"/>
                </a:lnSpc>
                <a:spcBef>
                  <a:spcPct val="0"/>
                </a:spcBef>
                <a:spcAft>
                  <a:spcPct val="0"/>
                </a:spcAft>
                <a:buClrTx/>
                <a:buSzTx/>
                <a:buFontTx/>
                <a:buNone/>
                <a:tabLst/>
                <a:defRPr/>
              </a:pPr>
              <a:t>18</a:t>
            </a:fld>
            <a:endParaRPr kumimoji="0" lang="fr-CA" sz="2400" b="1" i="0" u="none" strike="noStrike" kern="1200" cap="none" spc="0" normalizeH="0" baseline="0" noProof="0" dirty="0">
              <a:ln>
                <a:noFill/>
              </a:ln>
              <a:solidFill>
                <a:prstClr val="black">
                  <a:tint val="75000"/>
                </a:prstClr>
              </a:solidFill>
              <a:effectLst/>
              <a:uLnTx/>
              <a:uFillTx/>
              <a:latin typeface="Arial" pitchFamily="34" charset="0"/>
              <a:ea typeface="ＭＳ Ｐゴシック"/>
            </a:endParaRPr>
          </a:p>
        </p:txBody>
      </p:sp>
    </p:spTree>
    <p:extLst>
      <p:ext uri="{BB962C8B-B14F-4D97-AF65-F5344CB8AC3E}">
        <p14:creationId xmlns:p14="http://schemas.microsoft.com/office/powerpoint/2010/main" val="535081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090" y="30163"/>
            <a:ext cx="8972080" cy="1112837"/>
          </a:xfrm>
        </p:spPr>
        <p:txBody>
          <a:bodyPr/>
          <a:lstStyle/>
          <a:p>
            <a:r>
              <a:rPr lang="en-US" sz="4000" dirty="0"/>
              <a:t>EDAWN’s Strategic Plan</a:t>
            </a:r>
          </a:p>
        </p:txBody>
      </p:sp>
      <p:sp>
        <p:nvSpPr>
          <p:cNvPr id="10" name="Slide Number Placeholder 4"/>
          <p:cNvSpPr txBox="1">
            <a:spLocks/>
          </p:cNvSpPr>
          <p:nvPr/>
        </p:nvSpPr>
        <p:spPr>
          <a:xfrm>
            <a:off x="8594434" y="6313010"/>
            <a:ext cx="549565" cy="54499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99263B6-23A9-4189-993C-C36D5F72F051}" type="slidenum">
              <a:rPr kumimoji="0" lang="en-US" sz="2400" b="1" i="0" u="none" strike="noStrike" kern="1200" cap="none" spc="0" normalizeH="0" baseline="0" noProof="0" smtClean="0">
                <a:ln>
                  <a:noFill/>
                </a:ln>
                <a:solidFill>
                  <a:schemeClr val="bg1">
                    <a:lumMod val="85000"/>
                  </a:schemeClr>
                </a:solidFill>
                <a:effectLst/>
                <a:uLnTx/>
                <a:uFillTx/>
                <a:latin typeface="Arial" pitchFamily="34" charset="0"/>
                <a:ea typeface="ＭＳ Ｐゴシック"/>
                <a:cs typeface="ＭＳ Ｐゴシック"/>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en-US" sz="2400" b="1" i="0" u="none" strike="noStrike" kern="1200" cap="none" spc="0" normalizeH="0" baseline="0" noProof="0" dirty="0">
              <a:ln>
                <a:noFill/>
              </a:ln>
              <a:solidFill>
                <a:schemeClr val="bg1">
                  <a:lumMod val="85000"/>
                </a:schemeClr>
              </a:solidFill>
              <a:effectLst/>
              <a:uLnTx/>
              <a:uFillTx/>
              <a:latin typeface="Arial" pitchFamily="34" charset="0"/>
              <a:ea typeface="ＭＳ Ｐゴシック"/>
              <a:cs typeface="ＭＳ Ｐゴシック"/>
            </a:endParaRPr>
          </a:p>
        </p:txBody>
      </p:sp>
      <p:grpSp>
        <p:nvGrpSpPr>
          <p:cNvPr id="30" name="Group 29"/>
          <p:cNvGrpSpPr/>
          <p:nvPr/>
        </p:nvGrpSpPr>
        <p:grpSpPr>
          <a:xfrm>
            <a:off x="1931010" y="1967863"/>
            <a:ext cx="4978400" cy="4617641"/>
            <a:chOff x="1931010" y="1701005"/>
            <a:chExt cx="4978400" cy="4806962"/>
          </a:xfrm>
        </p:grpSpPr>
        <p:pic>
          <p:nvPicPr>
            <p:cNvPr id="5127" name="Picture 7" descr="C:\Users\kazmierski\AppData\Local\Microsoft\Windows\Temporary Internet Files\Content.IE5\4EIB8G9V\15761196449_9f2c9e1def_c[1].jpg"/>
            <p:cNvPicPr>
              <a:picLocks noChangeAspect="1" noChangeArrowheads="1"/>
            </p:cNvPicPr>
            <p:nvPr/>
          </p:nvPicPr>
          <p:blipFill rotWithShape="1">
            <a:blip r:embed="rId3">
              <a:extLst>
                <a:ext uri="{28A0092B-C50C-407E-A947-70E740481C1C}">
                  <a14:useLocalDpi xmlns:a14="http://schemas.microsoft.com/office/drawing/2010/main" val="0"/>
                </a:ext>
              </a:extLst>
            </a:blip>
            <a:srcRect l="29494" t="6130" r="32539" b="6451"/>
            <a:stretch/>
          </p:blipFill>
          <p:spPr bwMode="auto">
            <a:xfrm>
              <a:off x="2947063" y="1701005"/>
              <a:ext cx="2946294" cy="4315497"/>
            </a:xfrm>
            <a:prstGeom prst="rect">
              <a:avLst/>
            </a:prstGeom>
            <a:noFill/>
          </p:spPr>
        </p:pic>
        <p:sp>
          <p:nvSpPr>
            <p:cNvPr id="13" name="Oval 12"/>
            <p:cNvSpPr/>
            <p:nvPr/>
          </p:nvSpPr>
          <p:spPr>
            <a:xfrm>
              <a:off x="1931010" y="3439886"/>
              <a:ext cx="4978400" cy="3068081"/>
            </a:xfrm>
            <a:prstGeom prst="ellipse">
              <a:avLst/>
            </a:prstGeom>
            <a:noFill/>
            <a:ln w="57150">
              <a:solidFill>
                <a:srgbClr val="0070C0"/>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rot="4326371">
              <a:off x="5226471" y="3434492"/>
              <a:ext cx="285512" cy="269888"/>
            </a:xfrm>
            <a:prstGeom prst="rect">
              <a:avLst/>
            </a:prstGeom>
            <a:blipFill>
              <a:blip r:embed="rId4">
                <a:extLst>
                  <a:ext uri="{BEBA8EAE-BF5A-486C-A8C5-ECC9F3942E4B}">
                    <a14:imgProps xmlns:a14="http://schemas.microsoft.com/office/drawing/2010/main">
                      <a14:imgLayer r:embed="rId5">
                        <a14:imgEffect>
                          <a14:sharpenSoften amount="-100000"/>
                        </a14:imgEffect>
                        <a14:imgEffect>
                          <a14:brightnessContrast bright="14000" contrast="-59000"/>
                        </a14:imgEffect>
                      </a14:imgLayer>
                    </a14:imgProps>
                  </a:ext>
                </a:extLst>
              </a:blip>
              <a:tile tx="0" ty="0" sx="100000" sy="100000" flip="none" algn="tl"/>
            </a:blipFill>
            <a:ln>
              <a:noFill/>
            </a:ln>
            <a:effectLst>
              <a:glow>
                <a:schemeClr val="bg1">
                  <a:alpha val="40000"/>
                </a:scheme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rot="5400000">
              <a:off x="4410564" y="3255124"/>
              <a:ext cx="127602" cy="366722"/>
            </a:xfrm>
            <a:prstGeom prst="rect">
              <a:avLst/>
            </a:prstGeom>
            <a:blipFill>
              <a:blip r:embed="rId6">
                <a:extLst>
                  <a:ext uri="{BEBA8EAE-BF5A-486C-A8C5-ECC9F3942E4B}">
                    <a14:imgProps xmlns:a14="http://schemas.microsoft.com/office/drawing/2010/main">
                      <a14:imgLayer r:embed="rId5">
                        <a14:imgEffect>
                          <a14:sharpenSoften amount="-78000"/>
                        </a14:imgEffect>
                        <a14:imgEffect>
                          <a14:brightnessContrast bright="-8000" contrast="-50000"/>
                        </a14:imgEffect>
                      </a14:imgLayer>
                    </a14:imgProps>
                  </a:ext>
                </a:extLst>
              </a:blip>
              <a:tile tx="0" ty="0" sx="100000" sy="100000" flip="none" algn="tl"/>
            </a:blipFill>
            <a:ln>
              <a:noFill/>
            </a:ln>
            <a:effectLst>
              <a:glow>
                <a:schemeClr val="accent1"/>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rot="6528705">
              <a:off x="3255336" y="3393017"/>
              <a:ext cx="347673" cy="274923"/>
            </a:xfrm>
            <a:prstGeom prst="rect">
              <a:avLst/>
            </a:prstGeom>
            <a:blipFill>
              <a:blip r:embed="rId7">
                <a:extLst>
                  <a:ext uri="{BEBA8EAE-BF5A-486C-A8C5-ECC9F3942E4B}">
                    <a14:imgProps xmlns:a14="http://schemas.microsoft.com/office/drawing/2010/main">
                      <a14:imgLayer r:embed="rId5">
                        <a14:imgEffect>
                          <a14:sharpenSoften amount="17000"/>
                        </a14:imgEffect>
                        <a14:imgEffect>
                          <a14:brightnessContrast bright="14000" contrast="-69000"/>
                        </a14:imgEffect>
                      </a14:imgLayer>
                    </a14:imgProps>
                  </a:ext>
                </a:extLst>
              </a:blip>
              <a:tile tx="0" ty="0" sx="100000" sy="100000" flip="none" algn="tl"/>
            </a:blipFill>
            <a:ln>
              <a:noFill/>
            </a:ln>
            <a:effectLst>
              <a:glow>
                <a:schemeClr val="bg1">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5893357" y="2998793"/>
            <a:ext cx="2472974" cy="990015"/>
          </a:xfrm>
          <a:prstGeom prst="rect">
            <a:avLst/>
          </a:prstGeom>
          <a:solidFill>
            <a:schemeClr val="accent1">
              <a:lumMod val="50000"/>
            </a:schemeClr>
          </a:solidFill>
          <a:ln w="38100">
            <a:solidFill>
              <a:srgbClr val="A50021"/>
            </a:solidFill>
          </a:ln>
        </p:spPr>
        <p:txBody>
          <a:bodyPr wrap="square" rtlCol="0">
            <a:spAutoFit/>
          </a:bodyPr>
          <a:lstStyle/>
          <a:p>
            <a:pPr>
              <a:lnSpc>
                <a:spcPts val="3500"/>
              </a:lnSpc>
            </a:pPr>
            <a:r>
              <a:rPr lang="en-US" sz="3200" b="1" dirty="0">
                <a:solidFill>
                  <a:srgbClr val="FFFF00"/>
                </a:solidFill>
                <a:effectLst>
                  <a:outerShdw blurRad="38100" dist="38100" dir="2700000" algn="tl">
                    <a:srgbClr val="000000">
                      <a:alpha val="43137"/>
                    </a:srgbClr>
                  </a:outerShdw>
                </a:effectLst>
              </a:rPr>
              <a:t>Retention / Expansion</a:t>
            </a:r>
          </a:p>
        </p:txBody>
      </p:sp>
      <p:sp>
        <p:nvSpPr>
          <p:cNvPr id="16" name="TextBox 15"/>
          <p:cNvSpPr txBox="1"/>
          <p:nvPr/>
        </p:nvSpPr>
        <p:spPr>
          <a:xfrm>
            <a:off x="651165" y="3201412"/>
            <a:ext cx="2403088" cy="646331"/>
          </a:xfrm>
          <a:prstGeom prst="rect">
            <a:avLst/>
          </a:prstGeom>
          <a:solidFill>
            <a:schemeClr val="accent1">
              <a:lumMod val="50000"/>
            </a:schemeClr>
          </a:solidFill>
          <a:ln w="38100">
            <a:solidFill>
              <a:srgbClr val="A50021"/>
            </a:solidFill>
          </a:ln>
        </p:spPr>
        <p:txBody>
          <a:bodyPr wrap="square" rtlCol="0">
            <a:spAutoFit/>
          </a:bodyPr>
          <a:lstStyle/>
          <a:p>
            <a:r>
              <a:rPr lang="en-US" sz="3600" b="1" dirty="0">
                <a:solidFill>
                  <a:srgbClr val="FFFF00"/>
                </a:solidFill>
                <a:effectLst>
                  <a:outerShdw blurRad="38100" dist="38100" dir="2700000" algn="tl">
                    <a:srgbClr val="000000">
                      <a:alpha val="43137"/>
                    </a:srgbClr>
                  </a:outerShdw>
                </a:effectLst>
              </a:rPr>
              <a:t>Attraction</a:t>
            </a:r>
          </a:p>
        </p:txBody>
      </p:sp>
      <p:sp>
        <p:nvSpPr>
          <p:cNvPr id="15" name="TextBox 14"/>
          <p:cNvSpPr txBox="1"/>
          <p:nvPr/>
        </p:nvSpPr>
        <p:spPr>
          <a:xfrm>
            <a:off x="4942673" y="4894499"/>
            <a:ext cx="3715921" cy="990015"/>
          </a:xfrm>
          <a:prstGeom prst="rect">
            <a:avLst/>
          </a:prstGeom>
          <a:solidFill>
            <a:schemeClr val="accent1">
              <a:lumMod val="50000"/>
            </a:schemeClr>
          </a:solidFill>
          <a:ln w="38100">
            <a:solidFill>
              <a:srgbClr val="A50021"/>
            </a:solidFill>
          </a:ln>
        </p:spPr>
        <p:txBody>
          <a:bodyPr wrap="square" rtlCol="0">
            <a:spAutoFit/>
          </a:bodyPr>
          <a:lstStyle/>
          <a:p>
            <a:pPr algn="ctr">
              <a:lnSpc>
                <a:spcPts val="3500"/>
              </a:lnSpc>
            </a:pPr>
            <a:r>
              <a:rPr lang="en-US" sz="3200" b="1" dirty="0">
                <a:solidFill>
                  <a:srgbClr val="FFFF00"/>
                </a:solidFill>
                <a:effectLst>
                  <a:outerShdw blurRad="38100" dist="38100" dir="2700000" algn="tl">
                    <a:srgbClr val="000000">
                      <a:alpha val="43137"/>
                    </a:srgbClr>
                  </a:outerShdw>
                </a:effectLst>
              </a:rPr>
              <a:t>Entrepreneurial  </a:t>
            </a:r>
          </a:p>
          <a:p>
            <a:pPr algn="ctr">
              <a:lnSpc>
                <a:spcPts val="3500"/>
              </a:lnSpc>
            </a:pPr>
            <a:r>
              <a:rPr lang="en-US" sz="3200" b="1" dirty="0">
                <a:solidFill>
                  <a:srgbClr val="FFFF00"/>
                </a:solidFill>
                <a:effectLst>
                  <a:outerShdw blurRad="38100" dist="38100" dir="2700000" algn="tl">
                    <a:srgbClr val="000000">
                      <a:alpha val="43137"/>
                    </a:srgbClr>
                  </a:outerShdw>
                </a:effectLst>
              </a:rPr>
              <a:t>/ Startup Growth</a:t>
            </a:r>
          </a:p>
        </p:txBody>
      </p:sp>
      <p:cxnSp>
        <p:nvCxnSpPr>
          <p:cNvPr id="4" name="Straight Arrow Connector 3"/>
          <p:cNvCxnSpPr/>
          <p:nvPr/>
        </p:nvCxnSpPr>
        <p:spPr>
          <a:xfrm>
            <a:off x="3613140" y="5945332"/>
            <a:ext cx="485202" cy="36767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613140" y="4354286"/>
            <a:ext cx="242601" cy="54021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6844" y="4827077"/>
            <a:ext cx="4061498" cy="1118255"/>
          </a:xfrm>
          <a:prstGeom prst="rect">
            <a:avLst/>
          </a:prstGeom>
          <a:solidFill>
            <a:schemeClr val="accent1">
              <a:lumMod val="50000"/>
            </a:schemeClr>
          </a:solidFill>
          <a:ln w="19050">
            <a:solidFill>
              <a:schemeClr val="tx1"/>
            </a:solidFill>
          </a:ln>
        </p:spPr>
        <p:txBody>
          <a:bodyPr wrap="square" rtlCol="0">
            <a:spAutoFit/>
          </a:bodyPr>
          <a:lstStyle/>
          <a:p>
            <a:pPr algn="ctr">
              <a:lnSpc>
                <a:spcPts val="4000"/>
              </a:lnSpc>
            </a:pPr>
            <a:r>
              <a:rPr lang="en-US" sz="4000" b="1" dirty="0">
                <a:solidFill>
                  <a:schemeClr val="bg2">
                    <a:lumMod val="20000"/>
                    <a:lumOff val="80000"/>
                  </a:schemeClr>
                </a:solidFill>
                <a:effectLst>
                  <a:outerShdw blurRad="38100" dist="38100" dir="2700000" algn="tl">
                    <a:srgbClr val="000000">
                      <a:alpha val="43137"/>
                    </a:srgbClr>
                  </a:outerShdw>
                </a:effectLst>
              </a:rPr>
              <a:t>Community Development</a:t>
            </a:r>
          </a:p>
        </p:txBody>
      </p:sp>
      <p:cxnSp>
        <p:nvCxnSpPr>
          <p:cNvPr id="21" name="Straight Arrow Connector 20"/>
          <p:cNvCxnSpPr/>
          <p:nvPr/>
        </p:nvCxnSpPr>
        <p:spPr>
          <a:xfrm>
            <a:off x="2540000" y="1814286"/>
            <a:ext cx="1436914" cy="75474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942673" y="1814286"/>
            <a:ext cx="1080756" cy="75474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442962" y="1216435"/>
            <a:ext cx="6028183" cy="707886"/>
          </a:xfrm>
          <a:prstGeom prst="rect">
            <a:avLst/>
          </a:prstGeom>
          <a:solidFill>
            <a:schemeClr val="accent1">
              <a:lumMod val="50000"/>
            </a:schemeClr>
          </a:solidFill>
          <a:ln w="19050">
            <a:solidFill>
              <a:schemeClr val="tx1"/>
            </a:solidFill>
          </a:ln>
        </p:spPr>
        <p:txBody>
          <a:bodyPr wrap="square" rtlCol="0">
            <a:spAutoFit/>
          </a:bodyPr>
          <a:lstStyle/>
          <a:p>
            <a:r>
              <a:rPr lang="en-US" sz="4000" b="1" dirty="0">
                <a:solidFill>
                  <a:schemeClr val="bg2">
                    <a:lumMod val="20000"/>
                    <a:lumOff val="80000"/>
                  </a:schemeClr>
                </a:solidFill>
                <a:effectLst>
                  <a:outerShdw blurRad="38100" dist="38100" dir="2700000" algn="tl">
                    <a:srgbClr val="000000">
                      <a:alpha val="43137"/>
                    </a:srgbClr>
                  </a:outerShdw>
                </a:effectLst>
              </a:rPr>
              <a:t>Workforce Development</a:t>
            </a:r>
          </a:p>
        </p:txBody>
      </p:sp>
    </p:spTree>
    <p:extLst>
      <p:ext uri="{BB962C8B-B14F-4D97-AF65-F5344CB8AC3E}">
        <p14:creationId xmlns:p14="http://schemas.microsoft.com/office/powerpoint/2010/main" val="2240124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82" name="Picture 2" descr="MC900432618[1]"/>
          <p:cNvPicPr>
            <a:picLocks noChangeAspect="1" noChangeArrowheads="1"/>
          </p:cNvPicPr>
          <p:nvPr/>
        </p:nvPicPr>
        <p:blipFill>
          <a:blip r:embed="rId3" cstate="print"/>
          <a:srcRect/>
          <a:stretch>
            <a:fillRect/>
          </a:stretch>
        </p:blipFill>
        <p:spPr bwMode="auto">
          <a:xfrm rot="-1681339">
            <a:off x="-154365" y="1175387"/>
            <a:ext cx="10134600" cy="4427538"/>
          </a:xfrm>
          <a:prstGeom prst="rect">
            <a:avLst/>
          </a:prstGeom>
          <a:noFill/>
        </p:spPr>
      </p:pic>
      <p:graphicFrame>
        <p:nvGraphicFramePr>
          <p:cNvPr id="13" name="Object 2"/>
          <p:cNvGraphicFramePr>
            <a:graphicFrameLocks noGrp="1" noChangeAspect="1"/>
          </p:cNvGraphicFramePr>
          <p:nvPr>
            <p:ph sz="quarter" idx="1"/>
            <p:extLst/>
          </p:nvPr>
        </p:nvGraphicFramePr>
        <p:xfrm>
          <a:off x="159783" y="3059858"/>
          <a:ext cx="4394200" cy="3339380"/>
        </p:xfrm>
        <a:graphic>
          <a:graphicData uri="http://schemas.openxmlformats.org/drawingml/2006/chart">
            <c:chart xmlns:c="http://schemas.openxmlformats.org/drawingml/2006/chart" xmlns:r="http://schemas.openxmlformats.org/officeDocument/2006/relationships" r:id="rId4"/>
          </a:graphicData>
        </a:graphic>
      </p:graphicFrame>
      <p:sp>
        <p:nvSpPr>
          <p:cNvPr id="3399685" name="Text Box 5"/>
          <p:cNvSpPr txBox="1">
            <a:spLocks noChangeArrowheads="1"/>
          </p:cNvSpPr>
          <p:nvPr/>
        </p:nvSpPr>
        <p:spPr bwMode="auto">
          <a:xfrm>
            <a:off x="834473" y="1061285"/>
            <a:ext cx="3545394" cy="1495794"/>
          </a:xfrm>
          <a:prstGeom prst="rect">
            <a:avLst/>
          </a:prstGeom>
          <a:noFill/>
          <a:ln w="9525">
            <a:noFill/>
            <a:miter lim="800000"/>
            <a:headEnd/>
            <a:tailEnd/>
          </a:ln>
          <a:effectLst/>
        </p:spPr>
        <p:txBody>
          <a:bodyPr wrap="none">
            <a:spAutoFit/>
          </a:bodyPr>
          <a:lstStyle/>
          <a:p>
            <a:pPr algn="l" eaLnBrk="1" hangingPunct="1">
              <a:lnSpc>
                <a:spcPct val="95000"/>
              </a:lnSpc>
              <a:buSzPct val="230000"/>
            </a:pPr>
            <a:r>
              <a:rPr lang="en-US" b="1" u="sng" dirty="0">
                <a:solidFill>
                  <a:schemeClr val="tx1"/>
                </a:solidFill>
                <a:latin typeface="Arial" charset="0"/>
              </a:rPr>
              <a:t>EDAWN's Efforts %</a:t>
            </a:r>
          </a:p>
          <a:p>
            <a:pPr algn="l" eaLnBrk="1" hangingPunct="1">
              <a:lnSpc>
                <a:spcPct val="95000"/>
              </a:lnSpc>
            </a:pPr>
            <a:r>
              <a:rPr lang="en-US" b="1" dirty="0">
                <a:solidFill>
                  <a:schemeClr val="tx1"/>
                </a:solidFill>
                <a:latin typeface="Arial" charset="0"/>
              </a:rPr>
              <a:t>Attraction</a:t>
            </a:r>
          </a:p>
          <a:p>
            <a:pPr algn="l" eaLnBrk="1" hangingPunct="1">
              <a:lnSpc>
                <a:spcPct val="95000"/>
              </a:lnSpc>
            </a:pPr>
            <a:r>
              <a:rPr lang="en-US" b="1" dirty="0">
                <a:solidFill>
                  <a:schemeClr val="tx1"/>
                </a:solidFill>
                <a:latin typeface="Arial" charset="0"/>
              </a:rPr>
              <a:t>Retention     Workforce</a:t>
            </a:r>
          </a:p>
          <a:p>
            <a:pPr algn="l" eaLnBrk="1" hangingPunct="1">
              <a:lnSpc>
                <a:spcPct val="95000"/>
              </a:lnSpc>
            </a:pPr>
            <a:r>
              <a:rPr lang="en-US" b="1" dirty="0">
                <a:solidFill>
                  <a:schemeClr val="tx1"/>
                </a:solidFill>
                <a:latin typeface="Arial" charset="0"/>
              </a:rPr>
              <a:t>Entrepreneurial Jobs</a:t>
            </a:r>
          </a:p>
        </p:txBody>
      </p:sp>
      <p:grpSp>
        <p:nvGrpSpPr>
          <p:cNvPr id="2" name="Group 10"/>
          <p:cNvGrpSpPr>
            <a:grpSpLocks/>
          </p:cNvGrpSpPr>
          <p:nvPr/>
        </p:nvGrpSpPr>
        <p:grpSpPr bwMode="auto">
          <a:xfrm>
            <a:off x="360502" y="1482330"/>
            <a:ext cx="457200" cy="990600"/>
            <a:chOff x="3402" y="3504"/>
            <a:chExt cx="324" cy="624"/>
          </a:xfrm>
        </p:grpSpPr>
        <p:sp>
          <p:nvSpPr>
            <p:cNvPr id="3399686" name="Rectangle 6"/>
            <p:cNvSpPr>
              <a:spLocks noChangeArrowheads="1"/>
            </p:cNvSpPr>
            <p:nvPr/>
          </p:nvSpPr>
          <p:spPr bwMode="auto">
            <a:xfrm>
              <a:off x="3402" y="3504"/>
              <a:ext cx="324" cy="144"/>
            </a:xfrm>
            <a:prstGeom prst="rect">
              <a:avLst/>
            </a:prstGeom>
            <a:solidFill>
              <a:schemeClr val="accent1"/>
            </a:solidFill>
            <a:ln w="9525">
              <a:solidFill>
                <a:schemeClr val="tx1"/>
              </a:solidFill>
              <a:miter lim="800000"/>
              <a:headEnd/>
              <a:tailEnd/>
            </a:ln>
            <a:effectLst/>
          </p:spPr>
          <p:txBody>
            <a:bodyPr wrap="none" anchor="ctr"/>
            <a:lstStyle/>
            <a:p>
              <a:endParaRPr lang="en-US" dirty="0"/>
            </a:p>
          </p:txBody>
        </p:sp>
        <p:sp>
          <p:nvSpPr>
            <p:cNvPr id="3399687" name="Rectangle 7"/>
            <p:cNvSpPr>
              <a:spLocks noChangeArrowheads="1"/>
            </p:cNvSpPr>
            <p:nvPr/>
          </p:nvSpPr>
          <p:spPr bwMode="auto">
            <a:xfrm>
              <a:off x="3402" y="3744"/>
              <a:ext cx="324" cy="144"/>
            </a:xfrm>
            <a:prstGeom prst="rect">
              <a:avLst/>
            </a:prstGeom>
            <a:solidFill>
              <a:schemeClr val="accent2"/>
            </a:solidFill>
            <a:ln w="9525">
              <a:solidFill>
                <a:schemeClr val="tx1"/>
              </a:solidFill>
              <a:miter lim="800000"/>
              <a:headEnd/>
              <a:tailEnd/>
            </a:ln>
            <a:effectLst/>
          </p:spPr>
          <p:txBody>
            <a:bodyPr wrap="none" anchor="ctr"/>
            <a:lstStyle/>
            <a:p>
              <a:pPr eaLnBrk="1" hangingPunct="1"/>
              <a:endParaRPr lang="en-US" sz="1800" b="0" dirty="0">
                <a:solidFill>
                  <a:schemeClr val="tx1"/>
                </a:solidFill>
                <a:latin typeface="Arial" charset="0"/>
              </a:endParaRPr>
            </a:p>
          </p:txBody>
        </p:sp>
        <p:sp>
          <p:nvSpPr>
            <p:cNvPr id="3399688" name="Rectangle 8"/>
            <p:cNvSpPr>
              <a:spLocks noChangeArrowheads="1"/>
            </p:cNvSpPr>
            <p:nvPr/>
          </p:nvSpPr>
          <p:spPr bwMode="auto">
            <a:xfrm>
              <a:off x="3402" y="3984"/>
              <a:ext cx="324" cy="144"/>
            </a:xfrm>
            <a:prstGeom prst="rect">
              <a:avLst/>
            </a:prstGeom>
            <a:solidFill>
              <a:schemeClr val="hlink"/>
            </a:solidFill>
            <a:ln w="9525">
              <a:solidFill>
                <a:schemeClr val="tx1"/>
              </a:solidFill>
              <a:miter lim="800000"/>
              <a:headEnd/>
              <a:tailEnd/>
            </a:ln>
            <a:effectLst/>
          </p:spPr>
          <p:txBody>
            <a:bodyPr wrap="none" anchor="ctr"/>
            <a:lstStyle/>
            <a:p>
              <a:endParaRPr lang="en-US" dirty="0"/>
            </a:p>
          </p:txBody>
        </p:sp>
      </p:grpSp>
      <p:sp>
        <p:nvSpPr>
          <p:cNvPr id="14" name="Slide Number Placeholder 4"/>
          <p:cNvSpPr txBox="1">
            <a:spLocks/>
          </p:cNvSpPr>
          <p:nvPr/>
        </p:nvSpPr>
        <p:spPr>
          <a:xfrm>
            <a:off x="8594434" y="6313010"/>
            <a:ext cx="549565" cy="54499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E99263B6-23A9-4189-993C-C36D5F72F051}" type="slidenum">
              <a:rPr kumimoji="0" lang="en-US" sz="2400" b="1" i="0" u="none" strike="noStrike" kern="1200" cap="none" spc="0" normalizeH="0" baseline="0" noProof="0" smtClean="0">
                <a:ln>
                  <a:noFill/>
                </a:ln>
                <a:solidFill>
                  <a:schemeClr val="bg1">
                    <a:lumMod val="85000"/>
                  </a:schemeClr>
                </a:solidFill>
                <a:effectLst/>
                <a:uLnTx/>
                <a:uFillTx/>
                <a:latin typeface="Arial" pitchFamily="34" charset="0"/>
                <a:ea typeface="ＭＳ Ｐゴシック"/>
                <a:cs typeface="ＭＳ Ｐゴシック"/>
              </a:rPr>
              <a:pPr marL="0" marR="0" lvl="0" indent="0" algn="l" defTabSz="914400" rtl="0" eaLnBrk="1" fontAlgn="base" latinLnBrk="0" hangingPunct="1">
                <a:lnSpc>
                  <a:spcPct val="100000"/>
                </a:lnSpc>
                <a:spcBef>
                  <a:spcPct val="0"/>
                </a:spcBef>
                <a:spcAft>
                  <a:spcPct val="0"/>
                </a:spcAft>
                <a:buClrTx/>
                <a:buSzTx/>
                <a:buFontTx/>
                <a:buNone/>
                <a:tabLst/>
                <a:defRPr/>
              </a:pPr>
              <a:t>3</a:t>
            </a:fld>
            <a:endParaRPr kumimoji="0" lang="en-US" sz="2400" b="1" i="0" u="none" strike="noStrike" kern="1200" cap="none" spc="0" normalizeH="0" baseline="0" noProof="0" dirty="0">
              <a:ln>
                <a:noFill/>
              </a:ln>
              <a:solidFill>
                <a:schemeClr val="bg1">
                  <a:lumMod val="85000"/>
                </a:schemeClr>
              </a:solidFill>
              <a:effectLst/>
              <a:uLnTx/>
              <a:uFillTx/>
              <a:latin typeface="Arial" pitchFamily="34" charset="0"/>
              <a:ea typeface="ＭＳ Ｐゴシック"/>
              <a:cs typeface="ＭＳ Ｐゴシック"/>
            </a:endParaRPr>
          </a:p>
        </p:txBody>
      </p:sp>
      <p:sp>
        <p:nvSpPr>
          <p:cNvPr id="15" name="Rectangle 3"/>
          <p:cNvSpPr>
            <a:spLocks noGrp="1" noChangeArrowheads="1"/>
          </p:cNvSpPr>
          <p:nvPr>
            <p:ph type="title" sz="quarter"/>
          </p:nvPr>
        </p:nvSpPr>
        <p:spPr>
          <a:xfrm>
            <a:off x="173866" y="-37310"/>
            <a:ext cx="10252365" cy="1143000"/>
          </a:xfrm>
        </p:spPr>
        <p:txBody>
          <a:bodyPr/>
          <a:lstStyle/>
          <a:p>
            <a:pPr>
              <a:lnSpc>
                <a:spcPct val="90000"/>
              </a:lnSpc>
            </a:pPr>
            <a:r>
              <a:rPr lang="en-US" sz="3200" b="1" dirty="0"/>
              <a:t>EDAWN's Focus – The Evolution Continues </a:t>
            </a:r>
          </a:p>
        </p:txBody>
      </p:sp>
      <p:graphicFrame>
        <p:nvGraphicFramePr>
          <p:cNvPr id="18" name="Object 2"/>
          <p:cNvGraphicFramePr>
            <a:graphicFrameLocks noGrp="1" noChangeAspect="1"/>
          </p:cNvGraphicFramePr>
          <p:nvPr>
            <p:ph sz="quarter" idx="3"/>
            <p:extLst/>
          </p:nvPr>
        </p:nvGraphicFramePr>
        <p:xfrm>
          <a:off x="271717" y="3584625"/>
          <a:ext cx="3870645" cy="25041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Object 2"/>
          <p:cNvGraphicFramePr>
            <a:graphicFrameLocks noGrp="1" noChangeAspect="1"/>
          </p:cNvGraphicFramePr>
          <p:nvPr>
            <p:ph sz="quarter" idx="3"/>
            <p:extLst>
              <p:ext uri="{D42A27DB-BD31-4B8C-83A1-F6EECF244321}">
                <p14:modId xmlns:p14="http://schemas.microsoft.com/office/powerpoint/2010/main" val="59323563"/>
              </p:ext>
            </p:extLst>
          </p:nvPr>
        </p:nvGraphicFramePr>
        <p:xfrm>
          <a:off x="2090341" y="2337710"/>
          <a:ext cx="4145572" cy="273667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Object 2"/>
          <p:cNvGraphicFramePr>
            <a:graphicFrameLocks noGrp="1" noChangeAspect="1"/>
          </p:cNvGraphicFramePr>
          <p:nvPr>
            <p:ph sz="quarter" idx="3"/>
            <p:extLst>
              <p:ext uri="{D42A27DB-BD31-4B8C-83A1-F6EECF244321}">
                <p14:modId xmlns:p14="http://schemas.microsoft.com/office/powerpoint/2010/main" val="2662237740"/>
              </p:ext>
            </p:extLst>
          </p:nvPr>
        </p:nvGraphicFramePr>
        <p:xfrm>
          <a:off x="3957046" y="1187187"/>
          <a:ext cx="4683711" cy="273667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0" name="Object 2"/>
          <p:cNvGraphicFramePr>
            <a:graphicFrameLocks noGrp="1" noChangeAspect="1"/>
          </p:cNvGraphicFramePr>
          <p:nvPr>
            <p:ph sz="quarter" idx="3"/>
            <p:extLst>
              <p:ext uri="{D42A27DB-BD31-4B8C-83A1-F6EECF244321}">
                <p14:modId xmlns:p14="http://schemas.microsoft.com/office/powerpoint/2010/main" val="1891399945"/>
              </p:ext>
            </p:extLst>
          </p:nvPr>
        </p:nvGraphicFramePr>
        <p:xfrm>
          <a:off x="228449" y="3552622"/>
          <a:ext cx="3876825" cy="2508158"/>
        </p:xfrm>
        <a:graphic>
          <a:graphicData uri="http://schemas.openxmlformats.org/drawingml/2006/chart">
            <c:chart xmlns:c="http://schemas.openxmlformats.org/drawingml/2006/chart" xmlns:r="http://schemas.openxmlformats.org/officeDocument/2006/relationships" r:id="rId8"/>
          </a:graphicData>
        </a:graphic>
      </p:graphicFrame>
      <p:cxnSp>
        <p:nvCxnSpPr>
          <p:cNvPr id="25" name="Straight Connector 24"/>
          <p:cNvCxnSpPr/>
          <p:nvPr/>
        </p:nvCxnSpPr>
        <p:spPr>
          <a:xfrm>
            <a:off x="5862215" y="297007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99694" name="Straight Arrow Connector 3399693"/>
          <p:cNvCxnSpPr/>
          <p:nvPr/>
        </p:nvCxnSpPr>
        <p:spPr>
          <a:xfrm flipH="1" flipV="1">
            <a:off x="6055019" y="3870300"/>
            <a:ext cx="239658" cy="5959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99696" name="Straight Arrow Connector 3399695"/>
          <p:cNvCxnSpPr>
            <a:cxnSpLocks/>
          </p:cNvCxnSpPr>
          <p:nvPr/>
        </p:nvCxnSpPr>
        <p:spPr>
          <a:xfrm flipH="1" flipV="1">
            <a:off x="4105274" y="5053137"/>
            <a:ext cx="2222253" cy="58330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99681" name="TextBox 3399680"/>
          <p:cNvSpPr txBox="1"/>
          <p:nvPr/>
        </p:nvSpPr>
        <p:spPr>
          <a:xfrm>
            <a:off x="6077684" y="4381890"/>
            <a:ext cx="2868193" cy="1384995"/>
          </a:xfrm>
          <a:prstGeom prst="rect">
            <a:avLst/>
          </a:prstGeom>
          <a:solidFill>
            <a:schemeClr val="accent1">
              <a:lumMod val="90000"/>
            </a:schemeClr>
          </a:solidFill>
          <a:ln>
            <a:solidFill>
              <a:schemeClr val="tx1"/>
            </a:solidFill>
          </a:ln>
        </p:spPr>
        <p:txBody>
          <a:bodyPr wrap="square" rtlCol="0">
            <a:spAutoFit/>
          </a:bodyPr>
          <a:lstStyle/>
          <a:p>
            <a:pPr algn="ctr"/>
            <a:r>
              <a:rPr lang="en-US" sz="2800" b="1" dirty="0"/>
              <a:t>Entrepreneurial &amp; Technology Attraction</a:t>
            </a:r>
          </a:p>
        </p:txBody>
      </p:sp>
      <p:sp>
        <p:nvSpPr>
          <p:cNvPr id="7" name="Arrow: Right 6">
            <a:extLst>
              <a:ext uri="{FF2B5EF4-FFF2-40B4-BE49-F238E27FC236}">
                <a16:creationId xmlns:a16="http://schemas.microsoft.com/office/drawing/2014/main" id="{D6C69034-55B9-4216-81B5-A9D5CEB40796}"/>
              </a:ext>
            </a:extLst>
          </p:cNvPr>
          <p:cNvSpPr/>
          <p:nvPr/>
        </p:nvSpPr>
        <p:spPr>
          <a:xfrm>
            <a:off x="2356883" y="1863330"/>
            <a:ext cx="327524" cy="251598"/>
          </a:xfrm>
          <a:prstGeom prst="rightArrow">
            <a:avLst/>
          </a:prstGeom>
          <a:solidFill>
            <a:srgbClr val="A5002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6441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149BB5-4FE3-4507-84ED-584DF9179146}"/>
              </a:ext>
            </a:extLst>
          </p:cNvPr>
          <p:cNvSpPr>
            <a:spLocks noGrp="1"/>
          </p:cNvSpPr>
          <p:nvPr>
            <p:ph idx="1"/>
          </p:nvPr>
        </p:nvSpPr>
        <p:spPr>
          <a:xfrm>
            <a:off x="244157" y="1645920"/>
            <a:ext cx="8655685" cy="4572000"/>
          </a:xfrm>
        </p:spPr>
        <p:txBody>
          <a:bodyPr/>
          <a:lstStyle/>
          <a:p>
            <a:pPr marL="457200" indent="-457200">
              <a:lnSpc>
                <a:spcPts val="2800"/>
              </a:lnSpc>
              <a:spcBef>
                <a:spcPts val="0"/>
              </a:spcBef>
              <a:spcAft>
                <a:spcPts val="2400"/>
              </a:spcAft>
              <a:buSzPct val="150000"/>
              <a:buFont typeface="Arial" panose="020B0604020202020204" pitchFamily="34" charset="0"/>
              <a:buChar char="•"/>
            </a:pPr>
            <a:r>
              <a:rPr lang="en-US" sz="3200" dirty="0">
                <a:latin typeface="+mj-lt"/>
                <a:ea typeface="Verdana" panose="020B0604030504040204" pitchFamily="34" charset="0"/>
                <a:cs typeface="Verdana" panose="020B0604030504040204" pitchFamily="34" charset="0"/>
              </a:rPr>
              <a:t>Plans Every 3-5 years</a:t>
            </a:r>
          </a:p>
          <a:p>
            <a:pPr marL="457200" indent="-457200">
              <a:lnSpc>
                <a:spcPts val="2800"/>
              </a:lnSpc>
              <a:spcBef>
                <a:spcPts val="0"/>
              </a:spcBef>
              <a:spcAft>
                <a:spcPts val="2400"/>
              </a:spcAft>
              <a:buSzPct val="150000"/>
              <a:buFont typeface="Arial" panose="020B0604020202020204" pitchFamily="34" charset="0"/>
              <a:buChar char="•"/>
            </a:pPr>
            <a:r>
              <a:rPr lang="en-US" sz="3200" dirty="0">
                <a:latin typeface="+mj-lt"/>
                <a:ea typeface="Verdana" panose="020B0604030504040204" pitchFamily="34" charset="0"/>
                <a:cs typeface="Verdana" panose="020B0604030504040204" pitchFamily="34" charset="0"/>
              </a:rPr>
              <a:t>Progress In Transition To Quality Jobs</a:t>
            </a:r>
          </a:p>
          <a:p>
            <a:pPr marL="457200" indent="-457200">
              <a:lnSpc>
                <a:spcPts val="2800"/>
              </a:lnSpc>
              <a:spcBef>
                <a:spcPts val="0"/>
              </a:spcBef>
              <a:spcAft>
                <a:spcPts val="2400"/>
              </a:spcAft>
              <a:buSzPct val="150000"/>
              <a:buFont typeface="Arial" panose="020B0604020202020204" pitchFamily="34" charset="0"/>
              <a:buChar char="•"/>
            </a:pPr>
            <a:r>
              <a:rPr lang="en-US" sz="3200" dirty="0">
                <a:latin typeface="+mj-lt"/>
                <a:ea typeface="Verdana" panose="020B0604030504040204" pitchFamily="34" charset="0"/>
                <a:cs typeface="Verdana" panose="020B0604030504040204" pitchFamily="34" charset="0"/>
              </a:rPr>
              <a:t>Future Job Needs For The Community</a:t>
            </a:r>
          </a:p>
          <a:p>
            <a:pPr marL="457200" indent="-457200">
              <a:lnSpc>
                <a:spcPts val="2800"/>
              </a:lnSpc>
              <a:spcBef>
                <a:spcPts val="0"/>
              </a:spcBef>
              <a:spcAft>
                <a:spcPts val="2400"/>
              </a:spcAft>
              <a:buSzPct val="150000"/>
              <a:buFont typeface="Arial" panose="020B0604020202020204" pitchFamily="34" charset="0"/>
              <a:buChar char="•"/>
            </a:pPr>
            <a:r>
              <a:rPr lang="en-US" sz="3200" dirty="0">
                <a:latin typeface="+mj-lt"/>
                <a:ea typeface="Verdana" panose="020B0604030504040204" pitchFamily="34" charset="0"/>
                <a:cs typeface="Verdana" panose="020B0604030504040204" pitchFamily="34" charset="0"/>
              </a:rPr>
              <a:t>Industry Fit For The Future</a:t>
            </a:r>
          </a:p>
          <a:p>
            <a:pPr marL="457200" indent="-457200">
              <a:lnSpc>
                <a:spcPts val="2800"/>
              </a:lnSpc>
              <a:spcBef>
                <a:spcPts val="0"/>
              </a:spcBef>
              <a:spcAft>
                <a:spcPts val="2400"/>
              </a:spcAft>
              <a:buSzPct val="150000"/>
              <a:buFont typeface="Arial" panose="020B0604020202020204" pitchFamily="34" charset="0"/>
              <a:buChar char="•"/>
            </a:pPr>
            <a:r>
              <a:rPr lang="en-US" sz="3200" dirty="0">
                <a:latin typeface="+mj-lt"/>
                <a:ea typeface="Verdana" panose="020B0604030504040204" pitchFamily="34" charset="0"/>
                <a:cs typeface="Verdana" panose="020B0604030504040204" pitchFamily="34" charset="0"/>
              </a:rPr>
              <a:t>Growth Projections</a:t>
            </a:r>
          </a:p>
          <a:p>
            <a:pPr marL="457200" indent="-457200">
              <a:lnSpc>
                <a:spcPts val="2800"/>
              </a:lnSpc>
              <a:spcBef>
                <a:spcPts val="0"/>
              </a:spcBef>
              <a:spcAft>
                <a:spcPts val="2400"/>
              </a:spcAft>
              <a:buSzPct val="150000"/>
              <a:buFont typeface="Arial" panose="020B0604020202020204" pitchFamily="34" charset="0"/>
              <a:buChar char="•"/>
            </a:pPr>
            <a:r>
              <a:rPr lang="en-US" sz="3200" dirty="0">
                <a:latin typeface="+mj-lt"/>
                <a:ea typeface="Verdana" panose="020B0604030504040204" pitchFamily="34" charset="0"/>
                <a:cs typeface="Verdana" panose="020B0604030504040204" pitchFamily="34" charset="0"/>
              </a:rPr>
              <a:t>Changes In National Economy</a:t>
            </a:r>
          </a:p>
          <a:p>
            <a:pPr marL="457200" indent="-457200">
              <a:lnSpc>
                <a:spcPts val="2800"/>
              </a:lnSpc>
              <a:spcBef>
                <a:spcPts val="0"/>
              </a:spcBef>
              <a:spcAft>
                <a:spcPts val="2400"/>
              </a:spcAft>
              <a:buSzPct val="150000"/>
              <a:buFont typeface="Arial" panose="020B0604020202020204" pitchFamily="34" charset="0"/>
              <a:buChar char="•"/>
            </a:pPr>
            <a:endParaRPr lang="en-US" sz="3200" dirty="0">
              <a:latin typeface="+mj-lt"/>
              <a:ea typeface="Verdana" panose="020B0604030504040204" pitchFamily="34" charset="0"/>
              <a:cs typeface="Verdana" panose="020B0604030504040204" pitchFamily="34" charset="0"/>
            </a:endParaRPr>
          </a:p>
          <a:p>
            <a:pPr marL="457200" indent="-457200">
              <a:lnSpc>
                <a:spcPts val="2800"/>
              </a:lnSpc>
              <a:spcBef>
                <a:spcPts val="0"/>
              </a:spcBef>
              <a:spcAft>
                <a:spcPts val="2400"/>
              </a:spcAft>
              <a:buSzPct val="150000"/>
              <a:buFont typeface="Arial" panose="020B0604020202020204" pitchFamily="34" charset="0"/>
              <a:buChar char="•"/>
            </a:pPr>
            <a:endParaRPr lang="en-US" sz="3200" dirty="0">
              <a:latin typeface="+mj-lt"/>
              <a:ea typeface="Verdana" panose="020B0604030504040204" pitchFamily="34" charset="0"/>
              <a:cs typeface="Verdana" panose="020B0604030504040204" pitchFamily="34" charset="0"/>
            </a:endParaRPr>
          </a:p>
          <a:p>
            <a:endParaRPr lang="en-US" sz="2400" dirty="0">
              <a:latin typeface="Century Gothic" pitchFamily="34" charset="0"/>
            </a:endParaRPr>
          </a:p>
        </p:txBody>
      </p:sp>
      <p:sp>
        <p:nvSpPr>
          <p:cNvPr id="5" name="Title 2">
            <a:extLst>
              <a:ext uri="{FF2B5EF4-FFF2-40B4-BE49-F238E27FC236}">
                <a16:creationId xmlns:a16="http://schemas.microsoft.com/office/drawing/2014/main" id="{2CE01753-AF3E-4D84-A3EC-BAECA0388441}"/>
              </a:ext>
            </a:extLst>
          </p:cNvPr>
          <p:cNvSpPr>
            <a:spLocks noGrp="1"/>
          </p:cNvSpPr>
          <p:nvPr>
            <p:ph type="title"/>
          </p:nvPr>
        </p:nvSpPr>
        <p:spPr>
          <a:xfrm>
            <a:off x="457200" y="30163"/>
            <a:ext cx="8229600" cy="1112837"/>
          </a:xfrm>
        </p:spPr>
        <p:txBody>
          <a:bodyPr/>
          <a:lstStyle/>
          <a:p>
            <a:pPr algn="l">
              <a:lnSpc>
                <a:spcPts val="3700"/>
              </a:lnSpc>
            </a:pPr>
            <a:r>
              <a:rPr lang="en-US" sz="4000" dirty="0"/>
              <a:t>Considerations For Plan Update</a:t>
            </a:r>
          </a:p>
        </p:txBody>
      </p:sp>
    </p:spTree>
    <p:extLst>
      <p:ext uri="{BB962C8B-B14F-4D97-AF65-F5344CB8AC3E}">
        <p14:creationId xmlns:p14="http://schemas.microsoft.com/office/powerpoint/2010/main" val="2719281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73146-6ADD-46F7-ADCF-4990A455AC1B}"/>
              </a:ext>
            </a:extLst>
          </p:cNvPr>
          <p:cNvSpPr>
            <a:spLocks noGrp="1"/>
          </p:cNvSpPr>
          <p:nvPr>
            <p:ph type="title"/>
          </p:nvPr>
        </p:nvSpPr>
        <p:spPr/>
        <p:txBody>
          <a:bodyPr/>
          <a:lstStyle/>
          <a:p>
            <a:r>
              <a:rPr lang="en-US" dirty="0"/>
              <a:t>7 Year Plan For Technology</a:t>
            </a:r>
          </a:p>
        </p:txBody>
      </p:sp>
      <p:grpSp>
        <p:nvGrpSpPr>
          <p:cNvPr id="21" name="Group 20">
            <a:extLst>
              <a:ext uri="{FF2B5EF4-FFF2-40B4-BE49-F238E27FC236}">
                <a16:creationId xmlns:a16="http://schemas.microsoft.com/office/drawing/2014/main" id="{394EA882-A11E-4419-A467-8405C6C34D77}"/>
              </a:ext>
            </a:extLst>
          </p:cNvPr>
          <p:cNvGrpSpPr/>
          <p:nvPr/>
        </p:nvGrpSpPr>
        <p:grpSpPr>
          <a:xfrm>
            <a:off x="320040" y="1794601"/>
            <a:ext cx="8503920" cy="1317325"/>
            <a:chOff x="320040" y="1901281"/>
            <a:chExt cx="8503920" cy="1653540"/>
          </a:xfrm>
        </p:grpSpPr>
        <p:grpSp>
          <p:nvGrpSpPr>
            <p:cNvPr id="10" name="Group 9">
              <a:extLst>
                <a:ext uri="{FF2B5EF4-FFF2-40B4-BE49-F238E27FC236}">
                  <a16:creationId xmlns:a16="http://schemas.microsoft.com/office/drawing/2014/main" id="{E0D14B4C-252C-4043-BF31-7AEC3499E1B9}"/>
                </a:ext>
              </a:extLst>
            </p:cNvPr>
            <p:cNvGrpSpPr/>
            <p:nvPr/>
          </p:nvGrpSpPr>
          <p:grpSpPr>
            <a:xfrm>
              <a:off x="320040" y="1901281"/>
              <a:ext cx="8503920" cy="1653540"/>
              <a:chOff x="457200" y="3947160"/>
              <a:chExt cx="8503920" cy="1653540"/>
            </a:xfrm>
          </p:grpSpPr>
          <p:sp>
            <p:nvSpPr>
              <p:cNvPr id="4" name="Rectangle 3">
                <a:extLst>
                  <a:ext uri="{FF2B5EF4-FFF2-40B4-BE49-F238E27FC236}">
                    <a16:creationId xmlns:a16="http://schemas.microsoft.com/office/drawing/2014/main" id="{0D1DB7CC-FDEB-46C3-9B92-DE665A118F8C}"/>
                  </a:ext>
                </a:extLst>
              </p:cNvPr>
              <p:cNvSpPr/>
              <p:nvPr/>
            </p:nvSpPr>
            <p:spPr>
              <a:xfrm>
                <a:off x="457200" y="3947160"/>
                <a:ext cx="8503920" cy="165354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D47F91A-94BE-4185-9D3F-2F17AD31D359}"/>
                  </a:ext>
                </a:extLst>
              </p:cNvPr>
              <p:cNvSpPr/>
              <p:nvPr/>
            </p:nvSpPr>
            <p:spPr>
              <a:xfrm>
                <a:off x="3550658" y="3947160"/>
                <a:ext cx="1872123" cy="165354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a:extLst>
                <a:ext uri="{FF2B5EF4-FFF2-40B4-BE49-F238E27FC236}">
                  <a16:creationId xmlns:a16="http://schemas.microsoft.com/office/drawing/2014/main" id="{5E8759A2-57F4-4061-8079-A968E2FA9D87}"/>
                </a:ext>
              </a:extLst>
            </p:cNvPr>
            <p:cNvSpPr txBox="1"/>
            <p:nvPr/>
          </p:nvSpPr>
          <p:spPr>
            <a:xfrm>
              <a:off x="3471273" y="2153053"/>
              <a:ext cx="1791023" cy="1077218"/>
            </a:xfrm>
            <a:prstGeom prst="rect">
              <a:avLst/>
            </a:prstGeom>
            <a:noFill/>
          </p:spPr>
          <p:txBody>
            <a:bodyPr wrap="square" rtlCol="0">
              <a:spAutoFit/>
            </a:bodyPr>
            <a:lstStyle/>
            <a:p>
              <a:pPr algn="ctr"/>
              <a:r>
                <a:rPr lang="en-US" sz="3200" b="1" dirty="0"/>
                <a:t>Data Centers</a:t>
              </a:r>
            </a:p>
          </p:txBody>
        </p:sp>
        <p:sp>
          <p:nvSpPr>
            <p:cNvPr id="8" name="TextBox 7">
              <a:extLst>
                <a:ext uri="{FF2B5EF4-FFF2-40B4-BE49-F238E27FC236}">
                  <a16:creationId xmlns:a16="http://schemas.microsoft.com/office/drawing/2014/main" id="{EE300AD8-3B67-4F30-A38C-EF41285C68B3}"/>
                </a:ext>
              </a:extLst>
            </p:cNvPr>
            <p:cNvSpPr txBox="1"/>
            <p:nvPr/>
          </p:nvSpPr>
          <p:spPr>
            <a:xfrm>
              <a:off x="320040" y="2153053"/>
              <a:ext cx="3093458" cy="1077218"/>
            </a:xfrm>
            <a:prstGeom prst="rect">
              <a:avLst/>
            </a:prstGeom>
            <a:noFill/>
          </p:spPr>
          <p:txBody>
            <a:bodyPr wrap="square" rtlCol="0">
              <a:spAutoFit/>
            </a:bodyPr>
            <a:lstStyle/>
            <a:p>
              <a:pPr algn="ctr"/>
              <a:r>
                <a:rPr lang="en-US" sz="3200" b="1" dirty="0"/>
                <a:t>Advanced Manufacturing</a:t>
              </a:r>
            </a:p>
          </p:txBody>
        </p:sp>
        <p:sp>
          <p:nvSpPr>
            <p:cNvPr id="9" name="TextBox 8">
              <a:extLst>
                <a:ext uri="{FF2B5EF4-FFF2-40B4-BE49-F238E27FC236}">
                  <a16:creationId xmlns:a16="http://schemas.microsoft.com/office/drawing/2014/main" id="{80A9B3A5-889F-4187-9D13-984E04F81C8F}"/>
                </a:ext>
              </a:extLst>
            </p:cNvPr>
            <p:cNvSpPr txBox="1"/>
            <p:nvPr/>
          </p:nvSpPr>
          <p:spPr>
            <a:xfrm>
              <a:off x="5285621" y="2153053"/>
              <a:ext cx="3337036" cy="1077218"/>
            </a:xfrm>
            <a:prstGeom prst="rect">
              <a:avLst/>
            </a:prstGeom>
            <a:noFill/>
          </p:spPr>
          <p:txBody>
            <a:bodyPr wrap="square" rtlCol="0">
              <a:spAutoFit/>
            </a:bodyPr>
            <a:lstStyle/>
            <a:p>
              <a:pPr algn="ctr"/>
              <a:r>
                <a:rPr lang="en-US" sz="3200" b="1" dirty="0"/>
                <a:t>Entrepreneurial</a:t>
              </a:r>
            </a:p>
            <a:p>
              <a:pPr algn="ctr"/>
              <a:r>
                <a:rPr lang="en-US" sz="3200" b="1" dirty="0"/>
                <a:t>Growth </a:t>
              </a:r>
            </a:p>
          </p:txBody>
        </p:sp>
      </p:grpSp>
      <p:sp>
        <p:nvSpPr>
          <p:cNvPr id="19" name="TextBox 18">
            <a:extLst>
              <a:ext uri="{FF2B5EF4-FFF2-40B4-BE49-F238E27FC236}">
                <a16:creationId xmlns:a16="http://schemas.microsoft.com/office/drawing/2014/main" id="{BDA76734-D455-4DB2-8875-21970562092E}"/>
              </a:ext>
            </a:extLst>
          </p:cNvPr>
          <p:cNvSpPr txBox="1"/>
          <p:nvPr/>
        </p:nvSpPr>
        <p:spPr>
          <a:xfrm>
            <a:off x="243840" y="1225315"/>
            <a:ext cx="9006840" cy="584775"/>
          </a:xfrm>
          <a:prstGeom prst="rect">
            <a:avLst/>
          </a:prstGeom>
          <a:noFill/>
        </p:spPr>
        <p:txBody>
          <a:bodyPr wrap="square" rtlCol="0">
            <a:spAutoFit/>
          </a:bodyPr>
          <a:lstStyle/>
          <a:p>
            <a:r>
              <a:rPr lang="en-US" sz="3200" b="1" u="sng" dirty="0">
                <a:solidFill>
                  <a:srgbClr val="0070C0"/>
                </a:solidFill>
              </a:rPr>
              <a:t>2012- 2018 - </a:t>
            </a:r>
            <a:r>
              <a:rPr lang="en-US" sz="3200" b="1" u="sng" dirty="0">
                <a:solidFill>
                  <a:srgbClr val="A50021"/>
                </a:solidFill>
              </a:rPr>
              <a:t>Phase 1. </a:t>
            </a:r>
            <a:r>
              <a:rPr lang="en-US" sz="2800" b="1" dirty="0"/>
              <a:t>Build A Technology Base</a:t>
            </a:r>
          </a:p>
        </p:txBody>
      </p:sp>
      <p:sp>
        <p:nvSpPr>
          <p:cNvPr id="20" name="TextBox 19">
            <a:extLst>
              <a:ext uri="{FF2B5EF4-FFF2-40B4-BE49-F238E27FC236}">
                <a16:creationId xmlns:a16="http://schemas.microsoft.com/office/drawing/2014/main" id="{BF668E12-91D8-42F6-A3B9-FAA97F15BCBC}"/>
              </a:ext>
            </a:extLst>
          </p:cNvPr>
          <p:cNvSpPr txBox="1"/>
          <p:nvPr/>
        </p:nvSpPr>
        <p:spPr>
          <a:xfrm>
            <a:off x="320040" y="3141521"/>
            <a:ext cx="8503920" cy="3046988"/>
          </a:xfrm>
          <a:prstGeom prst="rect">
            <a:avLst/>
          </a:prstGeom>
          <a:noFill/>
        </p:spPr>
        <p:txBody>
          <a:bodyPr wrap="square" rtlCol="0">
            <a:spAutoFit/>
          </a:bodyPr>
          <a:lstStyle/>
          <a:p>
            <a:pPr marL="514350" indent="-514350">
              <a:buAutoNum type="arabicPeriod" startAt="2"/>
            </a:pPr>
            <a:r>
              <a:rPr lang="en-US" sz="2800" b="1" dirty="0"/>
              <a:t>Improve Branding And Feel Of Community</a:t>
            </a:r>
          </a:p>
          <a:p>
            <a:pPr marL="514350" indent="-514350">
              <a:spcAft>
                <a:spcPts val="2400"/>
              </a:spcAft>
              <a:buAutoNum type="arabicPeriod" startAt="2"/>
            </a:pPr>
            <a:r>
              <a:rPr lang="en-US" sz="2800" b="1" dirty="0"/>
              <a:t>Increase STEAM Focus In Education</a:t>
            </a:r>
          </a:p>
          <a:p>
            <a:r>
              <a:rPr lang="en-US" sz="3200" b="1" u="sng" dirty="0">
                <a:solidFill>
                  <a:srgbClr val="0070C0"/>
                </a:solidFill>
              </a:rPr>
              <a:t>2018-2025</a:t>
            </a:r>
            <a:r>
              <a:rPr lang="en-US" sz="3200" b="1" u="sng" dirty="0"/>
              <a:t> </a:t>
            </a:r>
            <a:r>
              <a:rPr lang="en-US" sz="3200" b="1" u="sng" dirty="0">
                <a:solidFill>
                  <a:srgbClr val="0070C0"/>
                </a:solidFill>
              </a:rPr>
              <a:t>-</a:t>
            </a:r>
            <a:r>
              <a:rPr lang="en-US" sz="3200" b="1" u="sng" dirty="0"/>
              <a:t> </a:t>
            </a:r>
            <a:r>
              <a:rPr lang="en-US" sz="3200" b="1" u="sng" dirty="0">
                <a:solidFill>
                  <a:srgbClr val="A50021"/>
                </a:solidFill>
              </a:rPr>
              <a:t>Phase 2. </a:t>
            </a:r>
            <a:r>
              <a:rPr lang="en-US" sz="2800" b="1" dirty="0"/>
              <a:t>Build </a:t>
            </a:r>
            <a:r>
              <a:rPr lang="en-US" sz="2800" b="1" u="sng" dirty="0">
                <a:solidFill>
                  <a:srgbClr val="0070C0"/>
                </a:solidFill>
              </a:rPr>
              <a:t>On</a:t>
            </a:r>
            <a:r>
              <a:rPr lang="en-US" sz="2800" b="1" dirty="0"/>
              <a:t> The Base </a:t>
            </a:r>
            <a:r>
              <a:rPr lang="en-US" sz="2800" b="1" u="sng" dirty="0">
                <a:solidFill>
                  <a:srgbClr val="A50021"/>
                </a:solidFill>
              </a:rPr>
              <a:t>With A Focus On</a:t>
            </a:r>
            <a:r>
              <a:rPr lang="en-US" sz="2800" b="1" dirty="0"/>
              <a:t> Attracting:  </a:t>
            </a:r>
            <a:r>
              <a:rPr lang="en-US" sz="2800" b="1" dirty="0">
                <a:solidFill>
                  <a:schemeClr val="tx2"/>
                </a:solidFill>
              </a:rPr>
              <a:t>Blockchain; Internet Of Things; Biotech, Fintech &amp; B2B Software</a:t>
            </a:r>
          </a:p>
          <a:p>
            <a:pPr marL="514350" indent="-514350">
              <a:buAutoNum type="arabicPeriod" startAt="2"/>
            </a:pPr>
            <a:endParaRPr lang="en-US" sz="2800" b="1" dirty="0"/>
          </a:p>
        </p:txBody>
      </p:sp>
      <p:sp>
        <p:nvSpPr>
          <p:cNvPr id="6" name="TextBox 5">
            <a:extLst>
              <a:ext uri="{FF2B5EF4-FFF2-40B4-BE49-F238E27FC236}">
                <a16:creationId xmlns:a16="http://schemas.microsoft.com/office/drawing/2014/main" id="{446BBE0F-B682-445F-95CA-6A885D260259}"/>
              </a:ext>
            </a:extLst>
          </p:cNvPr>
          <p:cNvSpPr txBox="1"/>
          <p:nvPr/>
        </p:nvSpPr>
        <p:spPr>
          <a:xfrm>
            <a:off x="2222381" y="5928379"/>
            <a:ext cx="6126480" cy="830997"/>
          </a:xfrm>
          <a:prstGeom prst="rect">
            <a:avLst/>
          </a:prstGeom>
          <a:solidFill>
            <a:schemeClr val="accent1"/>
          </a:solidFill>
          <a:ln>
            <a:solidFill>
              <a:schemeClr val="tx1"/>
            </a:solidFill>
          </a:ln>
        </p:spPr>
        <p:txBody>
          <a:bodyPr wrap="square" rtlCol="0">
            <a:spAutoFit/>
          </a:bodyPr>
          <a:lstStyle/>
          <a:p>
            <a:r>
              <a:rPr lang="en-US" b="1" dirty="0"/>
              <a:t>Area Development Magazine – Q4 / 2018</a:t>
            </a:r>
          </a:p>
          <a:p>
            <a:r>
              <a:rPr lang="en-US" b="1" dirty="0">
                <a:solidFill>
                  <a:srgbClr val="A50021"/>
                </a:solidFill>
              </a:rPr>
              <a:t>Nevada</a:t>
            </a:r>
            <a:r>
              <a:rPr lang="en-US" b="1" dirty="0"/>
              <a:t> #1 + 20% In Manufacturing Jobs</a:t>
            </a:r>
          </a:p>
        </p:txBody>
      </p:sp>
    </p:spTree>
    <p:extLst>
      <p:ext uri="{BB962C8B-B14F-4D97-AF65-F5344CB8AC3E}">
        <p14:creationId xmlns:p14="http://schemas.microsoft.com/office/powerpoint/2010/main" val="3236348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D75EDA-AB6F-43B7-A4F4-158618DF931E}"/>
              </a:ext>
            </a:extLst>
          </p:cNvPr>
          <p:cNvSpPr>
            <a:spLocks noGrp="1"/>
          </p:cNvSpPr>
          <p:nvPr>
            <p:ph idx="1"/>
          </p:nvPr>
        </p:nvSpPr>
        <p:spPr>
          <a:xfrm>
            <a:off x="320040" y="1173162"/>
            <a:ext cx="3413760" cy="5547678"/>
          </a:xfrm>
          <a:solidFill>
            <a:schemeClr val="bg1"/>
          </a:solidFill>
          <a:ln w="38100">
            <a:solidFill>
              <a:schemeClr val="accent1">
                <a:lumMod val="50000"/>
              </a:schemeClr>
            </a:solidFill>
          </a:ln>
        </p:spPr>
        <p:txBody>
          <a:bodyPr anchor="ctr"/>
          <a:lstStyle/>
          <a:p>
            <a:pPr marL="457200" indent="-457200" eaLnBrk="1" fontAlgn="t" hangingPunct="1">
              <a:lnSpc>
                <a:spcPts val="2400"/>
              </a:lnSpc>
              <a:spcBef>
                <a:spcPts val="0"/>
              </a:spcBef>
              <a:spcAft>
                <a:spcPts val="1200"/>
              </a:spcAft>
              <a:buSzPct val="150000"/>
              <a:buFont typeface="Arial" panose="020B0604020202020204" pitchFamily="34" charset="0"/>
              <a:buChar char="•"/>
            </a:pPr>
            <a:r>
              <a:rPr lang="en-US" dirty="0"/>
              <a:t>City of Reno</a:t>
            </a:r>
          </a:p>
          <a:p>
            <a:pPr marL="457200" indent="-457200" eaLnBrk="1" fontAlgn="t" hangingPunct="1">
              <a:lnSpc>
                <a:spcPts val="2400"/>
              </a:lnSpc>
              <a:spcBef>
                <a:spcPts val="0"/>
              </a:spcBef>
              <a:spcAft>
                <a:spcPts val="1200"/>
              </a:spcAft>
              <a:buSzPct val="150000"/>
              <a:buFont typeface="Arial" panose="020B0604020202020204" pitchFamily="34" charset="0"/>
              <a:buChar char="•"/>
            </a:pPr>
            <a:r>
              <a:rPr lang="en-US" dirty="0"/>
              <a:t>City of Sparks</a:t>
            </a:r>
          </a:p>
          <a:p>
            <a:pPr marL="457200" indent="-457200" eaLnBrk="1" fontAlgn="t" hangingPunct="1">
              <a:lnSpc>
                <a:spcPts val="2400"/>
              </a:lnSpc>
              <a:spcBef>
                <a:spcPts val="0"/>
              </a:spcBef>
              <a:spcAft>
                <a:spcPts val="1200"/>
              </a:spcAft>
              <a:buSzPct val="150000"/>
              <a:buFont typeface="Arial" panose="020B0604020202020204" pitchFamily="34" charset="0"/>
              <a:buChar char="•"/>
            </a:pPr>
            <a:r>
              <a:rPr lang="en-US" dirty="0"/>
              <a:t>City of Fernley</a:t>
            </a:r>
          </a:p>
          <a:p>
            <a:pPr marL="457200" indent="-457200" eaLnBrk="1" fontAlgn="t" hangingPunct="1">
              <a:lnSpc>
                <a:spcPts val="2400"/>
              </a:lnSpc>
              <a:spcBef>
                <a:spcPts val="0"/>
              </a:spcBef>
              <a:spcAft>
                <a:spcPts val="1200"/>
              </a:spcAft>
              <a:buSzPct val="150000"/>
              <a:buFont typeface="Arial" panose="020B0604020202020204" pitchFamily="34" charset="0"/>
              <a:buChar char="•"/>
            </a:pPr>
            <a:r>
              <a:rPr lang="en-US" dirty="0"/>
              <a:t>Washoe County</a:t>
            </a:r>
          </a:p>
          <a:p>
            <a:pPr marL="457200" indent="-457200" eaLnBrk="1" fontAlgn="t" hangingPunct="1">
              <a:lnSpc>
                <a:spcPts val="2400"/>
              </a:lnSpc>
              <a:spcBef>
                <a:spcPts val="0"/>
              </a:spcBef>
              <a:spcAft>
                <a:spcPts val="1200"/>
              </a:spcAft>
              <a:buSzPct val="150000"/>
              <a:buFont typeface="Arial" panose="020B0604020202020204" pitchFamily="34" charset="0"/>
              <a:buChar char="•"/>
            </a:pPr>
            <a:r>
              <a:rPr lang="en-US" dirty="0"/>
              <a:t>Storey County</a:t>
            </a:r>
          </a:p>
          <a:p>
            <a:pPr marL="457200" indent="-457200" eaLnBrk="1" fontAlgn="t" hangingPunct="1">
              <a:lnSpc>
                <a:spcPts val="2400"/>
              </a:lnSpc>
              <a:spcBef>
                <a:spcPts val="0"/>
              </a:spcBef>
              <a:spcAft>
                <a:spcPts val="1200"/>
              </a:spcAft>
              <a:buSzPct val="150000"/>
              <a:buFont typeface="Arial" panose="020B0604020202020204" pitchFamily="34" charset="0"/>
              <a:buChar char="•"/>
            </a:pPr>
            <a:r>
              <a:rPr lang="en-US" dirty="0"/>
              <a:t>EDAWN</a:t>
            </a:r>
          </a:p>
          <a:p>
            <a:pPr marL="457200" indent="-457200" eaLnBrk="1" fontAlgn="t" hangingPunct="1">
              <a:lnSpc>
                <a:spcPts val="2400"/>
              </a:lnSpc>
              <a:spcBef>
                <a:spcPts val="0"/>
              </a:spcBef>
              <a:spcAft>
                <a:spcPts val="1200"/>
              </a:spcAft>
              <a:buSzPct val="150000"/>
              <a:buFont typeface="Arial" panose="020B0604020202020204" pitchFamily="34" charset="0"/>
              <a:buChar char="•"/>
            </a:pPr>
            <a:r>
              <a:rPr lang="en-US" dirty="0"/>
              <a:t>NV Energy</a:t>
            </a:r>
          </a:p>
          <a:p>
            <a:pPr marL="457200" indent="-457200" eaLnBrk="1" fontAlgn="auto" hangingPunct="1">
              <a:lnSpc>
                <a:spcPts val="2400"/>
              </a:lnSpc>
              <a:spcBef>
                <a:spcPts val="0"/>
              </a:spcBef>
              <a:spcAft>
                <a:spcPts val="1200"/>
              </a:spcAft>
              <a:buSzPct val="150000"/>
              <a:buFont typeface="Arial" panose="020B0604020202020204" pitchFamily="34" charset="0"/>
              <a:buChar char="•"/>
            </a:pPr>
            <a:r>
              <a:rPr lang="en-US" dirty="0"/>
              <a:t>TMCC</a:t>
            </a:r>
          </a:p>
          <a:p>
            <a:pPr marL="457200" indent="-457200" eaLnBrk="1" fontAlgn="auto" hangingPunct="1">
              <a:lnSpc>
                <a:spcPts val="2400"/>
              </a:lnSpc>
              <a:spcBef>
                <a:spcPts val="0"/>
              </a:spcBef>
              <a:spcAft>
                <a:spcPts val="1200"/>
              </a:spcAft>
              <a:buSzPct val="150000"/>
              <a:buFont typeface="Arial" panose="020B0604020202020204" pitchFamily="34" charset="0"/>
              <a:buChar char="•"/>
            </a:pPr>
            <a:r>
              <a:rPr lang="en-US" dirty="0"/>
              <a:t>RTC</a:t>
            </a:r>
          </a:p>
          <a:p>
            <a:pPr marL="457200" indent="-457200" eaLnBrk="1" fontAlgn="auto" hangingPunct="1">
              <a:lnSpc>
                <a:spcPts val="2400"/>
              </a:lnSpc>
              <a:spcBef>
                <a:spcPts val="0"/>
              </a:spcBef>
              <a:spcAft>
                <a:spcPts val="1200"/>
              </a:spcAft>
              <a:buSzPct val="150000"/>
              <a:buFont typeface="Arial" panose="020B0604020202020204" pitchFamily="34" charset="0"/>
              <a:buChar char="•"/>
            </a:pPr>
            <a:r>
              <a:rPr lang="en-US" dirty="0"/>
              <a:t>WCSD</a:t>
            </a:r>
          </a:p>
          <a:p>
            <a:pPr marL="457200" indent="-457200" eaLnBrk="1" fontAlgn="auto" hangingPunct="1">
              <a:lnSpc>
                <a:spcPts val="2400"/>
              </a:lnSpc>
              <a:spcBef>
                <a:spcPts val="0"/>
              </a:spcBef>
              <a:spcAft>
                <a:spcPts val="1200"/>
              </a:spcAft>
              <a:buSzPct val="150000"/>
              <a:buFont typeface="Arial" panose="020B0604020202020204" pitchFamily="34" charset="0"/>
              <a:buChar char="•"/>
            </a:pPr>
            <a:r>
              <a:rPr lang="en-US" dirty="0"/>
              <a:t>GOED</a:t>
            </a:r>
          </a:p>
        </p:txBody>
      </p:sp>
      <p:sp>
        <p:nvSpPr>
          <p:cNvPr id="3" name="Title 2">
            <a:extLst>
              <a:ext uri="{FF2B5EF4-FFF2-40B4-BE49-F238E27FC236}">
                <a16:creationId xmlns:a16="http://schemas.microsoft.com/office/drawing/2014/main" id="{220A2A14-4484-4CE1-919F-828501FE3BC2}"/>
              </a:ext>
            </a:extLst>
          </p:cNvPr>
          <p:cNvSpPr>
            <a:spLocks noGrp="1"/>
          </p:cNvSpPr>
          <p:nvPr>
            <p:ph type="title"/>
          </p:nvPr>
        </p:nvSpPr>
        <p:spPr/>
        <p:txBody>
          <a:bodyPr/>
          <a:lstStyle/>
          <a:p>
            <a:r>
              <a:rPr lang="en-US" dirty="0"/>
              <a:t>Key </a:t>
            </a:r>
            <a:r>
              <a:rPr lang="en-US" dirty="0">
                <a:solidFill>
                  <a:srgbClr val="FFFF00"/>
                </a:solidFill>
              </a:rPr>
              <a:t>EPIC </a:t>
            </a:r>
            <a:r>
              <a:rPr lang="en-US" dirty="0"/>
              <a:t>Participants</a:t>
            </a:r>
          </a:p>
        </p:txBody>
      </p:sp>
      <p:sp>
        <p:nvSpPr>
          <p:cNvPr id="4" name="Content Placeholder 1">
            <a:extLst>
              <a:ext uri="{FF2B5EF4-FFF2-40B4-BE49-F238E27FC236}">
                <a16:creationId xmlns:a16="http://schemas.microsoft.com/office/drawing/2014/main" id="{06550ADA-87EA-4D48-BA19-064A3A81D68E}"/>
              </a:ext>
            </a:extLst>
          </p:cNvPr>
          <p:cNvSpPr txBox="1">
            <a:spLocks/>
          </p:cNvSpPr>
          <p:nvPr/>
        </p:nvSpPr>
        <p:spPr bwMode="auto">
          <a:xfrm>
            <a:off x="3749040" y="1173163"/>
            <a:ext cx="5257800" cy="5547677"/>
          </a:xfrm>
          <a:prstGeom prst="rect">
            <a:avLst/>
          </a:prstGeom>
          <a:solidFill>
            <a:schemeClr val="bg1"/>
          </a:solidFill>
          <a:ln w="38100">
            <a:solidFill>
              <a:schemeClr val="accent1">
                <a:lumMod val="50000"/>
              </a:schemeClr>
            </a:solidFill>
            <a:miter lim="800000"/>
            <a:headEnd/>
            <a:tailEnd/>
          </a:ln>
        </p:spPr>
        <p:txBody>
          <a:bodyPr vert="horz" wrap="square" lIns="91440" tIns="45720" rIns="91440" bIns="45720" numCol="1" anchor="ctr" anchorCtr="0" compatLnSpc="1">
            <a:prstTxWarp prst="textNoShape">
              <a:avLst/>
            </a:prstTxWarp>
          </a:bodyPr>
          <a:lstStyle>
            <a:lvl1pPr marL="0" indent="0" algn="l" rtl="0" eaLnBrk="0" fontAlgn="base" hangingPunct="0">
              <a:spcBef>
                <a:spcPts val="1200"/>
              </a:spcBef>
              <a:spcAft>
                <a:spcPct val="0"/>
              </a:spcAft>
              <a:buClr>
                <a:srgbClr val="0070C0"/>
              </a:buClr>
              <a:buSzPct val="140000"/>
              <a:buChar char="•"/>
              <a:defRPr sz="2800" b="1" i="0" baseline="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0070C0"/>
              </a:buClr>
              <a:buSzPct val="140000"/>
              <a:buChar char="•"/>
              <a:defRPr sz="2800" b="1" i="0" baseline="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lr>
                <a:srgbClr val="0070C0"/>
              </a:buClr>
              <a:buSzPct val="140000"/>
              <a:buChar char="•"/>
              <a:defRPr sz="2800" b="1" i="0" baseline="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lr>
                <a:srgbClr val="0070C0"/>
              </a:buClr>
              <a:buSzPct val="140000"/>
              <a:buChar char="•"/>
              <a:defRPr sz="2800" b="1" i="0" baseline="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lr>
                <a:srgbClr val="0070C0"/>
              </a:buClr>
              <a:buSzPct val="140000"/>
              <a:buChar char="•"/>
              <a:defRPr sz="2800" b="1" i="0" baseline="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lr>
                <a:schemeClr val="folHlink"/>
              </a:buClr>
              <a:buSzPct val="150000"/>
              <a:buChar char="•"/>
              <a:defRPr sz="2000">
                <a:solidFill>
                  <a:schemeClr val="tx1"/>
                </a:solidFill>
                <a:latin typeface="+mn-lt"/>
              </a:defRPr>
            </a:lvl6pPr>
            <a:lvl7pPr marL="2971800" indent="-228600" algn="l" rtl="0" fontAlgn="base">
              <a:spcBef>
                <a:spcPct val="20000"/>
              </a:spcBef>
              <a:spcAft>
                <a:spcPct val="0"/>
              </a:spcAft>
              <a:buClr>
                <a:schemeClr val="folHlink"/>
              </a:buClr>
              <a:buSzPct val="150000"/>
              <a:buChar char="•"/>
              <a:defRPr sz="2000">
                <a:solidFill>
                  <a:schemeClr val="tx1"/>
                </a:solidFill>
                <a:latin typeface="+mn-lt"/>
              </a:defRPr>
            </a:lvl7pPr>
            <a:lvl8pPr marL="3429000" indent="-228600" algn="l" rtl="0" fontAlgn="base">
              <a:spcBef>
                <a:spcPct val="20000"/>
              </a:spcBef>
              <a:spcAft>
                <a:spcPct val="0"/>
              </a:spcAft>
              <a:buClr>
                <a:schemeClr val="folHlink"/>
              </a:buClr>
              <a:buSzPct val="150000"/>
              <a:buChar char="•"/>
              <a:defRPr sz="2000">
                <a:solidFill>
                  <a:schemeClr val="tx1"/>
                </a:solidFill>
                <a:latin typeface="+mn-lt"/>
              </a:defRPr>
            </a:lvl8pPr>
            <a:lvl9pPr marL="3886200" indent="-228600" algn="l" rtl="0" fontAlgn="base">
              <a:spcBef>
                <a:spcPct val="20000"/>
              </a:spcBef>
              <a:spcAft>
                <a:spcPct val="0"/>
              </a:spcAft>
              <a:buClr>
                <a:schemeClr val="folHlink"/>
              </a:buClr>
              <a:buSzPct val="150000"/>
              <a:buChar char="•"/>
              <a:defRPr sz="2000">
                <a:solidFill>
                  <a:schemeClr val="tx1"/>
                </a:solidFill>
                <a:latin typeface="+mn-lt"/>
              </a:defRPr>
            </a:lvl9pPr>
          </a:lstStyle>
          <a:p>
            <a:pPr marL="457200" indent="-457200" eaLnBrk="1" fontAlgn="t" hangingPunct="1">
              <a:lnSpc>
                <a:spcPts val="2800"/>
              </a:lnSpc>
              <a:spcBef>
                <a:spcPts val="0"/>
              </a:spcBef>
              <a:spcAft>
                <a:spcPts val="1200"/>
              </a:spcAft>
              <a:buFont typeface="Arial" panose="020B0604020202020204" pitchFamily="34" charset="0"/>
              <a:buChar char="•"/>
            </a:pPr>
            <a:r>
              <a:rPr lang="en-US" dirty="0"/>
              <a:t>Truckee Meadows Regional Planning Agency</a:t>
            </a:r>
            <a:endParaRPr lang="en-US" b="0" dirty="0"/>
          </a:p>
          <a:p>
            <a:pPr marL="457200" indent="-457200" eaLnBrk="1" fontAlgn="t" hangingPunct="1">
              <a:lnSpc>
                <a:spcPts val="2800"/>
              </a:lnSpc>
              <a:spcBef>
                <a:spcPts val="0"/>
              </a:spcBef>
              <a:spcAft>
                <a:spcPts val="1200"/>
              </a:spcAft>
              <a:buFont typeface="Arial" panose="020B0604020202020204" pitchFamily="34" charset="0"/>
              <a:buChar char="•"/>
            </a:pPr>
            <a:r>
              <a:rPr lang="en-US" dirty="0"/>
              <a:t>Center of Regional Studies</a:t>
            </a:r>
            <a:endParaRPr lang="en-US" b="0" dirty="0"/>
          </a:p>
          <a:p>
            <a:pPr marL="457200" indent="-457200" eaLnBrk="1" fontAlgn="auto" hangingPunct="1">
              <a:lnSpc>
                <a:spcPts val="2800"/>
              </a:lnSpc>
              <a:spcBef>
                <a:spcPts val="0"/>
              </a:spcBef>
              <a:spcAft>
                <a:spcPts val="1200"/>
              </a:spcAft>
              <a:buFont typeface="Arial" panose="020B0604020202020204" pitchFamily="34" charset="0"/>
              <a:buChar char="•"/>
            </a:pPr>
            <a:r>
              <a:rPr lang="en-US" dirty="0"/>
              <a:t>State Demographer</a:t>
            </a:r>
          </a:p>
          <a:p>
            <a:pPr marL="457200" indent="-457200" eaLnBrk="1" fontAlgn="auto" hangingPunct="1">
              <a:lnSpc>
                <a:spcPts val="2800"/>
              </a:lnSpc>
              <a:spcBef>
                <a:spcPts val="0"/>
              </a:spcBef>
              <a:spcAft>
                <a:spcPts val="1200"/>
              </a:spcAft>
              <a:buFont typeface="Arial" panose="020B0604020202020204" pitchFamily="34" charset="0"/>
              <a:buChar char="•"/>
            </a:pPr>
            <a:r>
              <a:rPr lang="en-US" dirty="0"/>
              <a:t>Reno Tahoe Airport Auth</a:t>
            </a:r>
            <a:endParaRPr lang="en-US" b="0" dirty="0"/>
          </a:p>
          <a:p>
            <a:pPr marL="457200" indent="-457200" eaLnBrk="1" fontAlgn="t" hangingPunct="1">
              <a:lnSpc>
                <a:spcPts val="2800"/>
              </a:lnSpc>
              <a:spcBef>
                <a:spcPts val="0"/>
              </a:spcBef>
              <a:spcAft>
                <a:spcPts val="1200"/>
              </a:spcAft>
              <a:buFont typeface="Arial" panose="020B0604020202020204" pitchFamily="34" charset="0"/>
              <a:buChar char="•"/>
            </a:pPr>
            <a:r>
              <a:rPr lang="en-US" dirty="0"/>
              <a:t>NV Dept of Employment, Training and Rehabilitation</a:t>
            </a:r>
            <a:endParaRPr lang="en-US" b="0" dirty="0"/>
          </a:p>
          <a:p>
            <a:pPr marL="457200" indent="-457200" eaLnBrk="1" fontAlgn="t" hangingPunct="1">
              <a:lnSpc>
                <a:spcPts val="2800"/>
              </a:lnSpc>
              <a:spcBef>
                <a:spcPts val="0"/>
              </a:spcBef>
              <a:spcAft>
                <a:spcPts val="1200"/>
              </a:spcAft>
              <a:buFont typeface="Arial" panose="020B0604020202020204" pitchFamily="34" charset="0"/>
              <a:buChar char="•"/>
            </a:pPr>
            <a:r>
              <a:rPr lang="en-US" dirty="0"/>
              <a:t>Truckee Meadows Water</a:t>
            </a:r>
          </a:p>
          <a:p>
            <a:pPr marL="457200" indent="-457200" eaLnBrk="1" fontAlgn="t" hangingPunct="1">
              <a:lnSpc>
                <a:spcPts val="2800"/>
              </a:lnSpc>
              <a:spcBef>
                <a:spcPts val="0"/>
              </a:spcBef>
              <a:spcAft>
                <a:spcPts val="1200"/>
              </a:spcAft>
              <a:buFont typeface="Arial" panose="020B0604020202020204" pitchFamily="34" charset="0"/>
              <a:buChar char="•"/>
            </a:pPr>
            <a:r>
              <a:rPr lang="en-US" dirty="0"/>
              <a:t>University of Nevada</a:t>
            </a:r>
            <a:endParaRPr lang="en-US" b="0" dirty="0"/>
          </a:p>
          <a:p>
            <a:pPr marL="457200" indent="-457200" eaLnBrk="1" fontAlgn="t" hangingPunct="1">
              <a:lnSpc>
                <a:spcPts val="2800"/>
              </a:lnSpc>
              <a:spcBef>
                <a:spcPts val="0"/>
              </a:spcBef>
              <a:spcAft>
                <a:spcPts val="1200"/>
              </a:spcAft>
              <a:buFont typeface="Arial" panose="020B0604020202020204" pitchFamily="34" charset="0"/>
              <a:buChar char="•"/>
            </a:pPr>
            <a:r>
              <a:rPr lang="en-US" dirty="0"/>
              <a:t>Western Nevada Development District</a:t>
            </a:r>
            <a:endParaRPr lang="en-US" kern="0" dirty="0"/>
          </a:p>
        </p:txBody>
      </p:sp>
    </p:spTree>
    <p:extLst>
      <p:ext uri="{BB962C8B-B14F-4D97-AF65-F5344CB8AC3E}">
        <p14:creationId xmlns:p14="http://schemas.microsoft.com/office/powerpoint/2010/main" val="1138946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E3A0-AA15-495A-9645-CE6DFB6EC790}"/>
              </a:ext>
            </a:extLst>
          </p:cNvPr>
          <p:cNvSpPr>
            <a:spLocks noGrp="1"/>
          </p:cNvSpPr>
          <p:nvPr>
            <p:ph type="title"/>
          </p:nvPr>
        </p:nvSpPr>
        <p:spPr>
          <a:xfrm>
            <a:off x="457200" y="30163"/>
            <a:ext cx="9083040" cy="1112837"/>
          </a:xfrm>
        </p:spPr>
        <p:txBody>
          <a:bodyPr/>
          <a:lstStyle/>
          <a:p>
            <a:r>
              <a:rPr lang="en-US" dirty="0"/>
              <a:t>EPIC 2  Report - </a:t>
            </a:r>
            <a:r>
              <a:rPr lang="en-US" dirty="0">
                <a:solidFill>
                  <a:srgbClr val="FFFF00"/>
                </a:solidFill>
              </a:rPr>
              <a:t>Results</a:t>
            </a:r>
          </a:p>
        </p:txBody>
      </p:sp>
      <p:sp>
        <p:nvSpPr>
          <p:cNvPr id="6" name="Rectangle 5">
            <a:extLst>
              <a:ext uri="{FF2B5EF4-FFF2-40B4-BE49-F238E27FC236}">
                <a16:creationId xmlns:a16="http://schemas.microsoft.com/office/drawing/2014/main" id="{6F43764C-2BBB-4C74-BA70-10CD5EC4A77C}"/>
              </a:ext>
            </a:extLst>
          </p:cNvPr>
          <p:cNvSpPr/>
          <p:nvPr/>
        </p:nvSpPr>
        <p:spPr>
          <a:xfrm>
            <a:off x="2712720" y="4856678"/>
            <a:ext cx="5471160" cy="162520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6D84C35-0234-44F1-963F-F8E802DD9F6E}"/>
              </a:ext>
            </a:extLst>
          </p:cNvPr>
          <p:cNvSpPr txBox="1"/>
          <p:nvPr/>
        </p:nvSpPr>
        <p:spPr>
          <a:xfrm>
            <a:off x="320040" y="1143000"/>
            <a:ext cx="8503920" cy="4139595"/>
          </a:xfrm>
          <a:prstGeom prst="rect">
            <a:avLst/>
          </a:prstGeom>
          <a:noFill/>
        </p:spPr>
        <p:txBody>
          <a:bodyPr wrap="square" rtlCol="0">
            <a:spAutoFit/>
          </a:bodyPr>
          <a:lstStyle/>
          <a:p>
            <a:pPr>
              <a:lnSpc>
                <a:spcPts val="3000"/>
              </a:lnSpc>
            </a:pPr>
            <a:r>
              <a:rPr lang="en-US" sz="2800" b="1" dirty="0"/>
              <a:t>Data Input From 5 Sources</a:t>
            </a:r>
          </a:p>
          <a:p>
            <a:pPr>
              <a:lnSpc>
                <a:spcPts val="3000"/>
              </a:lnSpc>
              <a:spcAft>
                <a:spcPts val="1200"/>
              </a:spcAft>
            </a:pPr>
            <a:r>
              <a:rPr lang="en-US" sz="2800" b="1" dirty="0"/>
              <a:t>Addresses </a:t>
            </a:r>
            <a:r>
              <a:rPr lang="en-US" sz="2800" b="1" dirty="0">
                <a:solidFill>
                  <a:srgbClr val="0070C0"/>
                </a:solidFill>
              </a:rPr>
              <a:t>5 County Region </a:t>
            </a:r>
            <a:r>
              <a:rPr lang="en-US" sz="2800" b="1" dirty="0"/>
              <a:t>Around TRI</a:t>
            </a:r>
          </a:p>
          <a:p>
            <a:pPr>
              <a:lnSpc>
                <a:spcPts val="3000"/>
              </a:lnSpc>
            </a:pPr>
            <a:r>
              <a:rPr lang="en-US" sz="2800" b="1" u="sng" dirty="0">
                <a:solidFill>
                  <a:srgbClr val="A50021"/>
                </a:solidFill>
              </a:rPr>
              <a:t>Forecast:</a:t>
            </a:r>
          </a:p>
          <a:p>
            <a:pPr>
              <a:lnSpc>
                <a:spcPts val="3000"/>
              </a:lnSpc>
            </a:pPr>
            <a:r>
              <a:rPr lang="en-US" sz="2800" b="1" dirty="0"/>
              <a:t>A </a:t>
            </a:r>
            <a:r>
              <a:rPr lang="en-US" sz="2800" b="1" dirty="0">
                <a:solidFill>
                  <a:srgbClr val="0070C0"/>
                </a:solidFill>
              </a:rPr>
              <a:t>Slowing</a:t>
            </a:r>
            <a:r>
              <a:rPr lang="en-US" sz="2800" b="1" dirty="0"/>
              <a:t> From 3% to 2.4% on Jobs</a:t>
            </a:r>
          </a:p>
          <a:p>
            <a:pPr>
              <a:lnSpc>
                <a:spcPts val="3000"/>
              </a:lnSpc>
              <a:spcAft>
                <a:spcPts val="1200"/>
              </a:spcAft>
            </a:pPr>
            <a:r>
              <a:rPr lang="en-US" sz="2800" b="1" dirty="0"/>
              <a:t>An </a:t>
            </a:r>
            <a:r>
              <a:rPr lang="en-US" sz="2800" b="1" dirty="0">
                <a:solidFill>
                  <a:srgbClr val="0070C0"/>
                </a:solidFill>
              </a:rPr>
              <a:t>Increase</a:t>
            </a:r>
            <a:r>
              <a:rPr lang="en-US" sz="2800" b="1" dirty="0"/>
              <a:t> From 1.36% to 1.68% on Population</a:t>
            </a:r>
            <a:endParaRPr lang="en-US" sz="2800" b="1" u="sng" dirty="0">
              <a:solidFill>
                <a:srgbClr val="A50021"/>
              </a:solidFill>
            </a:endParaRPr>
          </a:p>
          <a:p>
            <a:pPr>
              <a:lnSpc>
                <a:spcPts val="3000"/>
              </a:lnSpc>
            </a:pPr>
            <a:r>
              <a:rPr lang="en-US" sz="2800" b="1" u="sng" dirty="0">
                <a:solidFill>
                  <a:srgbClr val="A50021"/>
                </a:solidFill>
              </a:rPr>
              <a:t>Anticipates:</a:t>
            </a:r>
          </a:p>
          <a:p>
            <a:pPr>
              <a:lnSpc>
                <a:spcPts val="3000"/>
              </a:lnSpc>
            </a:pPr>
            <a:r>
              <a:rPr lang="en-US" sz="2800" b="1" dirty="0"/>
              <a:t>A Mild Recession</a:t>
            </a:r>
          </a:p>
          <a:p>
            <a:pPr>
              <a:lnSpc>
                <a:spcPts val="3000"/>
              </a:lnSpc>
              <a:spcAft>
                <a:spcPts val="1800"/>
              </a:spcAft>
            </a:pPr>
            <a:r>
              <a:rPr lang="en-US" sz="2800" b="1" dirty="0"/>
              <a:t>Some Adverse Impacts From Housing Shortage </a:t>
            </a:r>
          </a:p>
          <a:p>
            <a:endParaRPr lang="en-US" sz="2800" b="1" u="sng" dirty="0">
              <a:solidFill>
                <a:srgbClr val="A50021"/>
              </a:solidFill>
            </a:endParaRPr>
          </a:p>
        </p:txBody>
      </p:sp>
      <p:sp>
        <p:nvSpPr>
          <p:cNvPr id="7" name="TextBox 6">
            <a:extLst>
              <a:ext uri="{FF2B5EF4-FFF2-40B4-BE49-F238E27FC236}">
                <a16:creationId xmlns:a16="http://schemas.microsoft.com/office/drawing/2014/main" id="{6F689BC3-9690-4378-9730-AEC3764A820E}"/>
              </a:ext>
            </a:extLst>
          </p:cNvPr>
          <p:cNvSpPr txBox="1"/>
          <p:nvPr/>
        </p:nvSpPr>
        <p:spPr>
          <a:xfrm>
            <a:off x="2865120" y="4957100"/>
            <a:ext cx="5181600" cy="1515800"/>
          </a:xfrm>
          <a:prstGeom prst="rect">
            <a:avLst/>
          </a:prstGeom>
          <a:noFill/>
        </p:spPr>
        <p:txBody>
          <a:bodyPr wrap="square" rtlCol="0">
            <a:spAutoFit/>
          </a:bodyPr>
          <a:lstStyle/>
          <a:p>
            <a:pPr algn="ctr">
              <a:lnSpc>
                <a:spcPts val="3700"/>
              </a:lnSpc>
            </a:pPr>
            <a:r>
              <a:rPr lang="en-US" sz="3600" b="1" dirty="0"/>
              <a:t>5 Year Forecast</a:t>
            </a:r>
          </a:p>
          <a:p>
            <a:pPr algn="ctr">
              <a:lnSpc>
                <a:spcPts val="3700"/>
              </a:lnSpc>
            </a:pPr>
            <a:r>
              <a:rPr lang="en-US" sz="3600" b="1" dirty="0"/>
              <a:t>Jobs </a:t>
            </a:r>
            <a:r>
              <a:rPr lang="en-US" sz="3600" b="1" u="sng" dirty="0">
                <a:solidFill>
                  <a:srgbClr val="A50021"/>
                </a:solidFill>
              </a:rPr>
              <a:t>51,585</a:t>
            </a:r>
            <a:r>
              <a:rPr lang="en-US" sz="3600" b="1" dirty="0"/>
              <a:t> </a:t>
            </a:r>
          </a:p>
          <a:p>
            <a:pPr algn="ctr">
              <a:lnSpc>
                <a:spcPts val="3700"/>
              </a:lnSpc>
            </a:pPr>
            <a:r>
              <a:rPr lang="en-US" sz="3600" b="1" dirty="0">
                <a:solidFill>
                  <a:srgbClr val="0070C0"/>
                </a:solidFill>
              </a:rPr>
              <a:t>Population</a:t>
            </a:r>
            <a:r>
              <a:rPr lang="en-US" sz="3600" b="1" dirty="0"/>
              <a:t> </a:t>
            </a:r>
            <a:r>
              <a:rPr lang="en-US" sz="3600" b="1" u="sng" dirty="0">
                <a:solidFill>
                  <a:srgbClr val="A50021"/>
                </a:solidFill>
              </a:rPr>
              <a:t>54,470</a:t>
            </a:r>
            <a:r>
              <a:rPr lang="en-US" sz="3600" b="1" dirty="0"/>
              <a:t> </a:t>
            </a:r>
          </a:p>
        </p:txBody>
      </p:sp>
    </p:spTree>
    <p:extLst>
      <p:ext uri="{BB962C8B-B14F-4D97-AF65-F5344CB8AC3E}">
        <p14:creationId xmlns:p14="http://schemas.microsoft.com/office/powerpoint/2010/main" val="795549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28" y="89743"/>
            <a:ext cx="8686800" cy="1112837"/>
          </a:xfrm>
        </p:spPr>
        <p:txBody>
          <a:bodyPr/>
          <a:lstStyle/>
          <a:p>
            <a:pPr>
              <a:lnSpc>
                <a:spcPts val="3600"/>
              </a:lnSpc>
            </a:pPr>
            <a:r>
              <a:rPr lang="en-US" sz="3600" dirty="0"/>
              <a:t>EPIC Employment </a:t>
            </a:r>
            <a:r>
              <a:rPr lang="en-US" sz="3600" dirty="0">
                <a:solidFill>
                  <a:srgbClr val="FFFF00"/>
                </a:solidFill>
              </a:rPr>
              <a:t>Actual</a:t>
            </a:r>
            <a:r>
              <a:rPr lang="en-US" sz="3600" dirty="0"/>
              <a:t> Vs Projected</a:t>
            </a:r>
            <a:endParaRPr lang="en-US" sz="3200" dirty="0"/>
          </a:p>
        </p:txBody>
      </p:sp>
      <p:graphicFrame>
        <p:nvGraphicFramePr>
          <p:cNvPr id="11" name="Content Placeholder 3">
            <a:extLst>
              <a:ext uri="{FF2B5EF4-FFF2-40B4-BE49-F238E27FC236}">
                <a16:creationId xmlns:a16="http://schemas.microsoft.com/office/drawing/2014/main" id="{F1633B09-8F5A-4CED-B736-2FAA20B26E4A}"/>
              </a:ext>
            </a:extLst>
          </p:cNvPr>
          <p:cNvGraphicFramePr>
            <a:graphicFrameLocks noGrp="1"/>
          </p:cNvGraphicFramePr>
          <p:nvPr>
            <p:ph idx="1"/>
            <p:extLst/>
          </p:nvPr>
        </p:nvGraphicFramePr>
        <p:xfrm>
          <a:off x="235528" y="1165169"/>
          <a:ext cx="8672944" cy="560308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CCC7CDF1-B3B3-4AF2-92AD-A4CE65E70187}"/>
              </a:ext>
            </a:extLst>
          </p:cNvPr>
          <p:cNvSpPr txBox="1"/>
          <p:nvPr/>
        </p:nvSpPr>
        <p:spPr>
          <a:xfrm>
            <a:off x="1611128" y="3007517"/>
            <a:ext cx="1396448" cy="523220"/>
          </a:xfrm>
          <a:prstGeom prst="rect">
            <a:avLst/>
          </a:prstGeom>
          <a:solidFill>
            <a:srgbClr val="339966"/>
          </a:solidFill>
          <a:ln>
            <a:solidFill>
              <a:schemeClr val="tx1"/>
            </a:solidFill>
          </a:ln>
        </p:spPr>
        <p:txBody>
          <a:bodyPr wrap="square" rtlCol="0">
            <a:spAutoFit/>
          </a:bodyPr>
          <a:lstStyle/>
          <a:p>
            <a:r>
              <a:rPr lang="en-US" sz="2800" b="1" dirty="0">
                <a:solidFill>
                  <a:schemeClr val="bg1"/>
                </a:solidFill>
                <a:effectLst>
                  <a:outerShdw blurRad="38100" dist="38100" dir="2700000" algn="tl">
                    <a:srgbClr val="000000">
                      <a:alpha val="43137"/>
                    </a:srgbClr>
                  </a:outerShdw>
                </a:effectLst>
              </a:rPr>
              <a:t>Actual</a:t>
            </a:r>
          </a:p>
        </p:txBody>
      </p:sp>
      <p:sp>
        <p:nvSpPr>
          <p:cNvPr id="3" name="TextBox 2">
            <a:extLst>
              <a:ext uri="{FF2B5EF4-FFF2-40B4-BE49-F238E27FC236}">
                <a16:creationId xmlns:a16="http://schemas.microsoft.com/office/drawing/2014/main" id="{D92127D4-6B9D-4614-B267-32AFDFBFFCAF}"/>
              </a:ext>
            </a:extLst>
          </p:cNvPr>
          <p:cNvSpPr txBox="1"/>
          <p:nvPr/>
        </p:nvSpPr>
        <p:spPr>
          <a:xfrm>
            <a:off x="170256" y="1119449"/>
            <a:ext cx="1562792" cy="523220"/>
          </a:xfrm>
          <a:prstGeom prst="rect">
            <a:avLst/>
          </a:prstGeom>
          <a:solidFill>
            <a:schemeClr val="bg1"/>
          </a:solidFill>
        </p:spPr>
        <p:txBody>
          <a:bodyPr wrap="square" rtlCol="0">
            <a:spAutoFit/>
          </a:bodyPr>
          <a:lstStyle/>
          <a:p>
            <a:r>
              <a:rPr lang="en-US" sz="2800" b="1" dirty="0">
                <a:latin typeface="Arial Narrow" panose="020B0606020202030204" pitchFamily="34" charset="0"/>
              </a:rPr>
              <a:t>In 1,000’s </a:t>
            </a:r>
          </a:p>
        </p:txBody>
      </p:sp>
    </p:spTree>
    <p:extLst>
      <p:ext uri="{BB962C8B-B14F-4D97-AF65-F5344CB8AC3E}">
        <p14:creationId xmlns:p14="http://schemas.microsoft.com/office/powerpoint/2010/main" val="2367370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F716-40CB-4B5E-B8AD-440E649656BE}"/>
              </a:ext>
            </a:extLst>
          </p:cNvPr>
          <p:cNvSpPr>
            <a:spLocks noGrp="1"/>
          </p:cNvSpPr>
          <p:nvPr>
            <p:ph type="title"/>
          </p:nvPr>
        </p:nvSpPr>
        <p:spPr>
          <a:xfrm>
            <a:off x="304800" y="12699"/>
            <a:ext cx="8229600" cy="1143001"/>
          </a:xfrm>
        </p:spPr>
        <p:txBody>
          <a:bodyPr/>
          <a:lstStyle/>
          <a:p>
            <a:r>
              <a:rPr lang="en-US" dirty="0"/>
              <a:t>The 4th Industrial Revolution</a:t>
            </a:r>
          </a:p>
        </p:txBody>
      </p:sp>
      <p:sp>
        <p:nvSpPr>
          <p:cNvPr id="4" name="Text Placeholder 3">
            <a:extLst>
              <a:ext uri="{FF2B5EF4-FFF2-40B4-BE49-F238E27FC236}">
                <a16:creationId xmlns:a16="http://schemas.microsoft.com/office/drawing/2014/main" id="{9A163BAC-97A1-42A0-9EDC-E84D9B202A24}"/>
              </a:ext>
            </a:extLst>
          </p:cNvPr>
          <p:cNvSpPr>
            <a:spLocks noGrp="1"/>
          </p:cNvSpPr>
          <p:nvPr>
            <p:ph type="body" sz="quarter" idx="13"/>
          </p:nvPr>
        </p:nvSpPr>
        <p:spPr>
          <a:xfrm>
            <a:off x="144779" y="2620887"/>
            <a:ext cx="6124713" cy="3308377"/>
          </a:xfrm>
        </p:spPr>
        <p:txBody>
          <a:bodyPr>
            <a:noAutofit/>
          </a:bodyPr>
          <a:lstStyle/>
          <a:p>
            <a:pPr>
              <a:lnSpc>
                <a:spcPts val="2800"/>
              </a:lnSpc>
              <a:spcBef>
                <a:spcPts val="0"/>
              </a:spcBef>
              <a:spcAft>
                <a:spcPts val="1200"/>
              </a:spcAft>
            </a:pPr>
            <a:r>
              <a:rPr lang="en-US" dirty="0"/>
              <a:t>In The U.S., 39 Million </a:t>
            </a:r>
            <a:r>
              <a:rPr lang="en-US" dirty="0">
                <a:solidFill>
                  <a:srgbClr val="A50021"/>
                </a:solidFill>
              </a:rPr>
              <a:t>To 73 Million Jobs </a:t>
            </a:r>
            <a:r>
              <a:rPr lang="en-US" dirty="0"/>
              <a:t>Could Be Destroyed</a:t>
            </a:r>
          </a:p>
          <a:p>
            <a:pPr>
              <a:lnSpc>
                <a:spcPts val="2800"/>
              </a:lnSpc>
              <a:spcBef>
                <a:spcPts val="0"/>
              </a:spcBef>
              <a:spcAft>
                <a:spcPts val="1200"/>
              </a:spcAft>
            </a:pPr>
            <a:r>
              <a:rPr lang="en-US" dirty="0"/>
              <a:t>About 20 Million Can Be Easily Shifted Into Similar Occupations</a:t>
            </a:r>
          </a:p>
          <a:p>
            <a:pPr>
              <a:lnSpc>
                <a:spcPts val="2800"/>
              </a:lnSpc>
              <a:spcBef>
                <a:spcPts val="0"/>
              </a:spcBef>
              <a:spcAft>
                <a:spcPts val="1200"/>
              </a:spcAft>
            </a:pPr>
            <a:r>
              <a:rPr lang="en-US" dirty="0"/>
              <a:t>However, The Others</a:t>
            </a:r>
            <a:r>
              <a:rPr lang="en-US" u="sng" dirty="0"/>
              <a:t>, </a:t>
            </a:r>
            <a:r>
              <a:rPr lang="en-US" u="sng" dirty="0">
                <a:solidFill>
                  <a:srgbClr val="A50021"/>
                </a:solidFill>
              </a:rPr>
              <a:t>1/3rd </a:t>
            </a:r>
            <a:r>
              <a:rPr lang="en-US" dirty="0">
                <a:solidFill>
                  <a:srgbClr val="A50021"/>
                </a:solidFill>
              </a:rPr>
              <a:t>Of The U.S. Workforce, </a:t>
            </a:r>
            <a:r>
              <a:rPr lang="en-US" dirty="0"/>
              <a:t>Will Need To Be Retrained For </a:t>
            </a:r>
            <a:r>
              <a:rPr lang="en-US" dirty="0">
                <a:solidFill>
                  <a:srgbClr val="A50021"/>
                </a:solidFill>
              </a:rPr>
              <a:t>Entirely New Occupations</a:t>
            </a:r>
          </a:p>
        </p:txBody>
      </p:sp>
      <p:sp>
        <p:nvSpPr>
          <p:cNvPr id="5" name="Slide Number Placeholder 4">
            <a:extLst>
              <a:ext uri="{FF2B5EF4-FFF2-40B4-BE49-F238E27FC236}">
                <a16:creationId xmlns:a16="http://schemas.microsoft.com/office/drawing/2014/main" id="{232BEA8D-6D81-47D4-97D9-F97D73F002BC}"/>
              </a:ext>
            </a:extLst>
          </p:cNvPr>
          <p:cNvSpPr>
            <a:spLocks noGrp="1"/>
          </p:cNvSpPr>
          <p:nvPr>
            <p:ph type="sldNum" sz="quarter" idx="2"/>
          </p:nvPr>
        </p:nvSpPr>
        <p:spPr>
          <a:xfrm>
            <a:off x="8343900" y="6256655"/>
            <a:ext cx="548640" cy="368301"/>
          </a:xfrm>
        </p:spPr>
        <p:txBody>
          <a:bodyPr/>
          <a:lstStyle/>
          <a:p>
            <a:fld id="{86CB4B4D-7CA3-9044-876B-883B54F8677D}" type="slidenum">
              <a:rPr lang="en-US" smtClean="0">
                <a:solidFill>
                  <a:schemeClr val="bg1">
                    <a:lumMod val="75000"/>
                  </a:schemeClr>
                </a:solidFill>
              </a:rPr>
              <a:t>9</a:t>
            </a:fld>
            <a:endParaRPr lang="en-US" dirty="0">
              <a:solidFill>
                <a:schemeClr val="bg1">
                  <a:lumMod val="75000"/>
                </a:schemeClr>
              </a:solidFill>
            </a:endParaRPr>
          </a:p>
        </p:txBody>
      </p:sp>
      <p:grpSp>
        <p:nvGrpSpPr>
          <p:cNvPr id="17" name="Group 16">
            <a:extLst>
              <a:ext uri="{FF2B5EF4-FFF2-40B4-BE49-F238E27FC236}">
                <a16:creationId xmlns:a16="http://schemas.microsoft.com/office/drawing/2014/main" id="{23F81F5A-88F4-466F-8807-F9D6762E7A62}"/>
              </a:ext>
            </a:extLst>
          </p:cNvPr>
          <p:cNvGrpSpPr/>
          <p:nvPr/>
        </p:nvGrpSpPr>
        <p:grpSpPr>
          <a:xfrm>
            <a:off x="53340" y="1126565"/>
            <a:ext cx="8839200" cy="1384164"/>
            <a:chOff x="304800" y="4543755"/>
            <a:chExt cx="8839200" cy="1384164"/>
          </a:xfrm>
        </p:grpSpPr>
        <p:grpSp>
          <p:nvGrpSpPr>
            <p:cNvPr id="16" name="Group 15">
              <a:extLst>
                <a:ext uri="{FF2B5EF4-FFF2-40B4-BE49-F238E27FC236}">
                  <a16:creationId xmlns:a16="http://schemas.microsoft.com/office/drawing/2014/main" id="{859DD7D3-1CC1-4EFE-A53D-3146E7F5ECEE}"/>
                </a:ext>
              </a:extLst>
            </p:cNvPr>
            <p:cNvGrpSpPr/>
            <p:nvPr/>
          </p:nvGrpSpPr>
          <p:grpSpPr>
            <a:xfrm>
              <a:off x="304800" y="4543755"/>
              <a:ext cx="6502663" cy="893090"/>
              <a:chOff x="822960" y="3981555"/>
              <a:chExt cx="6502663" cy="893090"/>
            </a:xfrm>
          </p:grpSpPr>
          <p:pic>
            <p:nvPicPr>
              <p:cNvPr id="8" name="Picture 7">
                <a:extLst>
                  <a:ext uri="{FF2B5EF4-FFF2-40B4-BE49-F238E27FC236}">
                    <a16:creationId xmlns:a16="http://schemas.microsoft.com/office/drawing/2014/main" id="{CB122FBB-5220-44B4-9383-34EF5A99DEAB}"/>
                  </a:ext>
                </a:extLst>
              </p:cNvPr>
              <p:cNvPicPr>
                <a:picLocks noChangeAspect="1"/>
              </p:cNvPicPr>
              <p:nvPr/>
            </p:nvPicPr>
            <p:blipFill>
              <a:blip r:embed="rId3"/>
              <a:stretch>
                <a:fillRect/>
              </a:stretch>
            </p:blipFill>
            <p:spPr>
              <a:xfrm>
                <a:off x="822960" y="3981555"/>
                <a:ext cx="4905375" cy="893090"/>
              </a:xfrm>
              <a:prstGeom prst="rect">
                <a:avLst/>
              </a:prstGeom>
            </p:spPr>
          </p:pic>
          <p:pic>
            <p:nvPicPr>
              <p:cNvPr id="9" name="Picture 8">
                <a:extLst>
                  <a:ext uri="{FF2B5EF4-FFF2-40B4-BE49-F238E27FC236}">
                    <a16:creationId xmlns:a16="http://schemas.microsoft.com/office/drawing/2014/main" id="{5B9E0B0D-204A-4DFC-BC6D-2EFE08108230}"/>
                  </a:ext>
                </a:extLst>
              </p:cNvPr>
              <p:cNvPicPr>
                <a:picLocks noChangeAspect="1"/>
              </p:cNvPicPr>
              <p:nvPr/>
            </p:nvPicPr>
            <p:blipFill>
              <a:blip r:embed="rId4"/>
              <a:stretch>
                <a:fillRect/>
              </a:stretch>
            </p:blipFill>
            <p:spPr>
              <a:xfrm>
                <a:off x="5315403" y="4428100"/>
                <a:ext cx="2010220" cy="300263"/>
              </a:xfrm>
              <a:prstGeom prst="rect">
                <a:avLst/>
              </a:prstGeom>
            </p:spPr>
          </p:pic>
        </p:grpSp>
        <p:sp>
          <p:nvSpPr>
            <p:cNvPr id="11" name="TextBox 10">
              <a:extLst>
                <a:ext uri="{FF2B5EF4-FFF2-40B4-BE49-F238E27FC236}">
                  <a16:creationId xmlns:a16="http://schemas.microsoft.com/office/drawing/2014/main" id="{62C428D2-CB17-4F31-8B92-82FD0335096D}"/>
                </a:ext>
              </a:extLst>
            </p:cNvPr>
            <p:cNvSpPr txBox="1"/>
            <p:nvPr/>
          </p:nvSpPr>
          <p:spPr>
            <a:xfrm>
              <a:off x="502920" y="5281588"/>
              <a:ext cx="8641080" cy="646331"/>
            </a:xfrm>
            <a:prstGeom prst="rect">
              <a:avLst/>
            </a:prstGeom>
            <a:noFill/>
          </p:spPr>
          <p:txBody>
            <a:bodyPr wrap="square" rtlCol="0">
              <a:spAutoFit/>
            </a:bodyPr>
            <a:lstStyle/>
            <a:p>
              <a:r>
                <a:rPr lang="en-US" sz="3600" b="1" dirty="0">
                  <a:latin typeface="Arial Narrow" panose="020B0606020202030204" pitchFamily="34" charset="0"/>
                </a:rPr>
                <a:t>Robots Could Kill </a:t>
              </a:r>
              <a:r>
                <a:rPr lang="en-US" sz="3600" b="1" u="sng" dirty="0">
                  <a:solidFill>
                    <a:srgbClr val="0070C0"/>
                  </a:solidFill>
                  <a:latin typeface="Arial Narrow" panose="020B0606020202030204" pitchFamily="34" charset="0"/>
                </a:rPr>
                <a:t>73 Million U.S. </a:t>
              </a:r>
              <a:r>
                <a:rPr lang="en-US" sz="3600" b="1" dirty="0">
                  <a:latin typeface="Arial Narrow" panose="020B0606020202030204" pitchFamily="34" charset="0"/>
                </a:rPr>
                <a:t>Jobs By 2030</a:t>
              </a:r>
            </a:p>
          </p:txBody>
        </p:sp>
      </p:grpSp>
      <p:pic>
        <p:nvPicPr>
          <p:cNvPr id="15" name="Picture 14">
            <a:extLst>
              <a:ext uri="{FF2B5EF4-FFF2-40B4-BE49-F238E27FC236}">
                <a16:creationId xmlns:a16="http://schemas.microsoft.com/office/drawing/2014/main" id="{90BD1C6F-233B-4EEE-B89F-CB8F56C84F85}"/>
              </a:ext>
            </a:extLst>
          </p:cNvPr>
          <p:cNvPicPr>
            <a:picLocks noChangeAspect="1"/>
          </p:cNvPicPr>
          <p:nvPr/>
        </p:nvPicPr>
        <p:blipFill>
          <a:blip r:embed="rId5"/>
          <a:stretch>
            <a:fillRect/>
          </a:stretch>
        </p:blipFill>
        <p:spPr>
          <a:xfrm>
            <a:off x="6263641" y="2474595"/>
            <a:ext cx="2735580" cy="3793822"/>
          </a:xfrm>
          <a:prstGeom prst="rect">
            <a:avLst/>
          </a:prstGeom>
          <a:ln>
            <a:solidFill>
              <a:schemeClr val="tx1"/>
            </a:solidFill>
          </a:ln>
        </p:spPr>
      </p:pic>
    </p:spTree>
    <p:extLst>
      <p:ext uri="{BB962C8B-B14F-4D97-AF65-F5344CB8AC3E}">
        <p14:creationId xmlns:p14="http://schemas.microsoft.com/office/powerpoint/2010/main" val="3328863477"/>
      </p:ext>
    </p:extLst>
  </p:cSld>
  <p:clrMapOvr>
    <a:masterClrMapping/>
  </p:clrMapOvr>
  <p:transition spd="med"/>
</p:sld>
</file>

<file path=ppt/theme/theme1.xml><?xml version="1.0" encoding="utf-8"?>
<a:theme xmlns:a="http://schemas.openxmlformats.org/drawingml/2006/main" name="Presentation Template Style 3">
  <a:themeElements>
    <a:clrScheme name="Presentation Template Style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 Template Style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Template Style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Template Style 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Template Style 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Template Style 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Template Style 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Template Style 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 Template Style 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 Template Style 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 Template Style 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 Template Style 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 Template Style 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 Template Style 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resentation Template Style 3">
  <a:themeElements>
    <a:clrScheme name="Presentation Template Style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 Template Style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Template Style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Template Style 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Template Style 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Template Style 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Template Style 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Template Style 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 Template Style 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 Template Style 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 Template Style 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 Template Style 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 Template Style 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 Template Style 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Presentation Template Style 3">
  <a:themeElements>
    <a:clrScheme name="Presentation Template Style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 Template Style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Template Style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Template Style 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Template Style 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Template Style 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Template Style 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Template Style 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 Template Style 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 Template Style 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 Template Style 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 Template Style 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 Template Style 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 Template Style 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Template Style 3</Template>
  <TotalTime>60842</TotalTime>
  <Words>1809</Words>
  <Application>Microsoft Office PowerPoint</Application>
  <PresentationFormat>On-screen Show (4:3)</PresentationFormat>
  <Paragraphs>269</Paragraphs>
  <Slides>18</Slides>
  <Notes>18</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18</vt:i4>
      </vt:variant>
    </vt:vector>
  </HeadingPairs>
  <TitlesOfParts>
    <vt:vector size="28" baseType="lpstr">
      <vt:lpstr>Arial</vt:lpstr>
      <vt:lpstr>Arial Narrow</vt:lpstr>
      <vt:lpstr>Calibri</vt:lpstr>
      <vt:lpstr>Calibri Light</vt:lpstr>
      <vt:lpstr>Century Gothic</vt:lpstr>
      <vt:lpstr>Presentation Template Style 3</vt:lpstr>
      <vt:lpstr>1_Custom Design</vt:lpstr>
      <vt:lpstr>Custom Design</vt:lpstr>
      <vt:lpstr>1_Presentation Template Style 3</vt:lpstr>
      <vt:lpstr>2_Presentation Template Style 3</vt:lpstr>
      <vt:lpstr>City of Sparks  Strategic Plan Update Mike Kazmierski, President and CEO March 11, 2019</vt:lpstr>
      <vt:lpstr>EDAWN’s Strategic Plan</vt:lpstr>
      <vt:lpstr>EDAWN's Focus – The Evolution Continues </vt:lpstr>
      <vt:lpstr>Considerations For Plan Update</vt:lpstr>
      <vt:lpstr>7 Year Plan For Technology</vt:lpstr>
      <vt:lpstr>Key EPIC Participants</vt:lpstr>
      <vt:lpstr>EPIC 2  Report - Results</vt:lpstr>
      <vt:lpstr>EPIC Employment Actual Vs Projected</vt:lpstr>
      <vt:lpstr>The 4th Industrial Revolution</vt:lpstr>
      <vt:lpstr>The 4th Industrial Revolution*</vt:lpstr>
      <vt:lpstr>Brookings – Automation &amp; AI</vt:lpstr>
      <vt:lpstr>Economic Development Impact</vt:lpstr>
      <vt:lpstr>EDAWN Strategic Plan Update</vt:lpstr>
      <vt:lpstr>PowerPoint Presentation</vt:lpstr>
      <vt:lpstr>PowerPoint Presentation</vt:lpstr>
      <vt:lpstr>Community Development</vt:lpstr>
      <vt:lpstr>Regional Public / Private Partners</vt:lpstr>
      <vt:lpstr>PowerPoint Presentation</vt:lpstr>
    </vt:vector>
  </TitlesOfParts>
  <Company>EDAWN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doster</dc:creator>
  <cp:lastModifiedBy>Pam Matteoni</cp:lastModifiedBy>
  <cp:revision>1708</cp:revision>
  <cp:lastPrinted>2019-02-01T01:47:20Z</cp:lastPrinted>
  <dcterms:created xsi:type="dcterms:W3CDTF">2011-02-15T21:10:13Z</dcterms:created>
  <dcterms:modified xsi:type="dcterms:W3CDTF">2019-02-21T16:19:16Z</dcterms:modified>
</cp:coreProperties>
</file>